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sldIdLst>
    <p:sldId id="256" r:id="rId2"/>
    <p:sldId id="262" r:id="rId3"/>
    <p:sldId id="263" r:id="rId4"/>
    <p:sldId id="270" r:id="rId5"/>
    <p:sldId id="265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75" r:id="rId16"/>
    <p:sldId id="269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Неокономика</a:t>
            </a:r>
            <a:r>
              <a:rPr lang="ru-RU" dirty="0" smtClean="0"/>
              <a:t> и все-все-все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05 апреля </a:t>
            </a:r>
            <a:r>
              <a:rPr lang="ru-RU" dirty="0" smtClean="0"/>
              <a:t>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Нео</a:t>
            </a:r>
            <a:r>
              <a:rPr lang="ru-RU" dirty="0" smtClean="0"/>
              <a:t>)</a:t>
            </a:r>
            <a:r>
              <a:rPr lang="ru-RU" dirty="0" err="1" smtClean="0"/>
              <a:t>шумпетерианская</a:t>
            </a:r>
            <a:r>
              <a:rPr lang="ru-RU" dirty="0" smtClean="0"/>
              <a:t> школа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Мюррей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Ротбард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Исраэль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Кирцнер</a:t>
            </a:r>
            <a:r>
              <a:rPr lang="ru-RU" sz="1600" dirty="0" smtClean="0">
                <a:latin typeface="+mj-lt"/>
              </a:rPr>
              <a:t>, Фрэнк </a:t>
            </a:r>
            <a:r>
              <a:rPr lang="ru-RU" sz="1600" dirty="0" err="1" smtClean="0">
                <a:latin typeface="+mj-lt"/>
              </a:rPr>
              <a:t>Найт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Экономическое развитие определяется инновациями.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Четвертый вид экономических </a:t>
            </a:r>
            <a:r>
              <a:rPr lang="ru-RU" sz="1600" dirty="0" err="1" smtClean="0">
                <a:latin typeface="+mj-lt"/>
              </a:rPr>
              <a:t>акторов</a:t>
            </a:r>
            <a:r>
              <a:rPr lang="ru-RU" sz="1600" dirty="0" smtClean="0">
                <a:latin typeface="+mj-lt"/>
              </a:rPr>
              <a:t>: предприниматели.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Предпринимательская прибыль: награда предпринимателя за то, что он сделал систему «лучше».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Теория национальной системы инноваций</a:t>
            </a:r>
            <a:r>
              <a:rPr lang="ru-RU" sz="1600" dirty="0" smtClean="0">
                <a:latin typeface="+mj-lt"/>
              </a:rPr>
              <a:t>: взаимодействие между различными участниками инновационного </a:t>
            </a:r>
            <a:r>
              <a:rPr lang="ru-RU" sz="1600" dirty="0" smtClean="0">
                <a:latin typeface="+mj-lt"/>
              </a:rPr>
              <a:t>процесса: </a:t>
            </a:r>
            <a:r>
              <a:rPr lang="ru-RU" sz="1600" dirty="0" smtClean="0">
                <a:latin typeface="+mj-lt"/>
              </a:rPr>
              <a:t>компаниями, университетами, </a:t>
            </a:r>
            <a:r>
              <a:rPr lang="ru-RU" sz="1600" dirty="0" smtClean="0">
                <a:latin typeface="+mj-lt"/>
              </a:rPr>
              <a:t>правительствами </a:t>
            </a:r>
            <a:r>
              <a:rPr lang="ru-RU" sz="1600" dirty="0" smtClean="0">
                <a:latin typeface="+mj-lt"/>
              </a:rPr>
              <a:t>и </a:t>
            </a:r>
            <a:r>
              <a:rPr lang="ru-RU" sz="1600" dirty="0" smtClean="0">
                <a:latin typeface="+mj-lt"/>
              </a:rPr>
              <a:t>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Кейнсианство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Джон </a:t>
            </a:r>
            <a:r>
              <a:rPr lang="ru-RU" sz="1600" dirty="0" err="1" smtClean="0">
                <a:latin typeface="+mj-lt"/>
              </a:rPr>
              <a:t>Мейнард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Кейнс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Экономика </a:t>
            </a:r>
            <a:r>
              <a:rPr lang="ru-RU" sz="1600" dirty="0" smtClean="0">
                <a:latin typeface="+mj-lt"/>
              </a:rPr>
              <a:t>потребляет </a:t>
            </a:r>
            <a:r>
              <a:rPr lang="ru-RU" sz="1600" dirty="0" smtClean="0">
                <a:latin typeface="+mj-lt"/>
              </a:rPr>
              <a:t>не </a:t>
            </a:r>
            <a:r>
              <a:rPr lang="ru-RU" sz="1600" dirty="0" smtClean="0">
                <a:latin typeface="+mj-lt"/>
              </a:rPr>
              <a:t>все, производимое </a:t>
            </a:r>
            <a:r>
              <a:rPr lang="ru-RU" sz="1600" dirty="0" smtClean="0">
                <a:latin typeface="+mj-lt"/>
              </a:rPr>
              <a:t>ею, излишек идет в инвестиции.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Но на локальном уровне неясно, сколько надо инвестировать, ибо будущее не определено. Цифр нет, есть </a:t>
            </a:r>
            <a:r>
              <a:rPr lang="en-US" sz="1600" dirty="0" smtClean="0">
                <a:latin typeface="+mj-lt"/>
              </a:rPr>
              <a:t>animal spirits, </a:t>
            </a:r>
            <a:r>
              <a:rPr lang="ru-RU" sz="1600" dirty="0" smtClean="0">
                <a:latin typeface="+mj-lt"/>
              </a:rPr>
              <a:t>влияющие на принятие решения об инвестициях.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Сокращение инвестиций влечет падение спроса – и дальнейшее сокращение инвестиций, вплоть до паралича. Отсюда: </a:t>
            </a:r>
            <a:r>
              <a:rPr lang="ru-RU" sz="1600" dirty="0" err="1" smtClean="0">
                <a:latin typeface="+mj-lt"/>
              </a:rPr>
              <a:t>контрциклическая</a:t>
            </a:r>
            <a:r>
              <a:rPr lang="ru-RU" sz="1600" dirty="0" smtClean="0">
                <a:latin typeface="+mj-lt"/>
              </a:rPr>
              <a:t> политика, государство должно включаться, поддерживая инвестиции, когда они слабы и тормозить, когда сильны.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Нормальное состояние </a:t>
            </a:r>
            <a:r>
              <a:rPr lang="ru-RU" sz="1600" dirty="0" smtClean="0">
                <a:latin typeface="+mj-lt"/>
              </a:rPr>
              <a:t>дел </a:t>
            </a:r>
            <a:r>
              <a:rPr lang="ru-RU" sz="1600" dirty="0" smtClean="0">
                <a:latin typeface="+mj-lt"/>
              </a:rPr>
              <a:t>наблюдается в случаях, когда </a:t>
            </a:r>
            <a:r>
              <a:rPr lang="ru-RU" sz="1600" dirty="0" smtClean="0">
                <a:latin typeface="+mj-lt"/>
              </a:rPr>
              <a:t>инвестиции </a:t>
            </a:r>
            <a:r>
              <a:rPr lang="ru-RU" sz="1600" dirty="0" smtClean="0">
                <a:latin typeface="+mj-lt"/>
              </a:rPr>
              <a:t>равны сбережениям на уровне платежеспособного </a:t>
            </a:r>
            <a:r>
              <a:rPr lang="ru-RU" sz="1600" dirty="0" smtClean="0">
                <a:latin typeface="+mj-lt"/>
              </a:rPr>
              <a:t>спроса.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Отсюда: деньги имеют значение. Денежный рынок – есть, это источник для инвестиций и место для спекуляций, управляемое ожиданиями.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Институционализм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неоинституционализм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err="1" smtClean="0">
                <a:latin typeface="+mj-lt"/>
              </a:rPr>
              <a:t>Торстейн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Веблен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Уэсли</a:t>
            </a:r>
            <a:r>
              <a:rPr lang="ru-RU" sz="1600" dirty="0" smtClean="0">
                <a:latin typeface="+mj-lt"/>
              </a:rPr>
              <a:t> Митчелл, Дуглас </a:t>
            </a:r>
            <a:r>
              <a:rPr lang="ru-RU" sz="1600" dirty="0" err="1" smtClean="0">
                <a:latin typeface="+mj-lt"/>
              </a:rPr>
              <a:t>Норт</a:t>
            </a:r>
            <a:r>
              <a:rPr lang="ru-RU" sz="1600" dirty="0" smtClean="0">
                <a:latin typeface="+mj-lt"/>
              </a:rPr>
              <a:t>, Рональд </a:t>
            </a:r>
            <a:r>
              <a:rPr lang="ru-RU" sz="1600" dirty="0" err="1" smtClean="0">
                <a:latin typeface="+mj-lt"/>
              </a:rPr>
              <a:t>Коуз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Дарон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Асемоглу</a:t>
            </a:r>
            <a:r>
              <a:rPr lang="ru-RU" sz="1600" dirty="0" smtClean="0">
                <a:latin typeface="+mj-lt"/>
              </a:rPr>
              <a:t>, Джеймс Робинсон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Рациональность </a:t>
            </a:r>
            <a:r>
              <a:rPr lang="ru-RU" sz="1600" dirty="0" smtClean="0">
                <a:latin typeface="+mj-lt"/>
              </a:rPr>
              <a:t>нельзя определить как нечто </a:t>
            </a:r>
            <a:r>
              <a:rPr lang="ru-RU" sz="1600" dirty="0" smtClean="0">
                <a:latin typeface="+mj-lt"/>
              </a:rPr>
              <a:t>вневременное. Она формируется </a:t>
            </a:r>
            <a:r>
              <a:rPr lang="ru-RU" sz="1600" dirty="0" smtClean="0">
                <a:latin typeface="+mj-lt"/>
              </a:rPr>
              <a:t>социальной средой, состоящей из </a:t>
            </a:r>
            <a:r>
              <a:rPr lang="ru-RU" sz="1600" dirty="0" smtClean="0">
                <a:latin typeface="+mj-lt"/>
              </a:rPr>
              <a:t>институтов </a:t>
            </a:r>
            <a:r>
              <a:rPr lang="ru-RU" sz="1600" dirty="0" smtClean="0">
                <a:latin typeface="+mj-lt"/>
              </a:rPr>
              <a:t>или формальных </a:t>
            </a:r>
            <a:r>
              <a:rPr lang="ru-RU" sz="1600" dirty="0" smtClean="0">
                <a:latin typeface="+mj-lt"/>
              </a:rPr>
              <a:t>и неформальных правил.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Институты </a:t>
            </a:r>
            <a:r>
              <a:rPr lang="ru-RU" sz="1600" dirty="0" smtClean="0">
                <a:latin typeface="+mj-lt"/>
              </a:rPr>
              <a:t>не только влияют на то, как ведут себя люди, </a:t>
            </a:r>
            <a:r>
              <a:rPr lang="ru-RU" sz="1600" dirty="0" smtClean="0">
                <a:latin typeface="+mj-lt"/>
              </a:rPr>
              <a:t>но </a:t>
            </a:r>
            <a:r>
              <a:rPr lang="ru-RU" sz="1600" dirty="0" smtClean="0">
                <a:latin typeface="+mj-lt"/>
              </a:rPr>
              <a:t>и меняют их, а люди, в свою очередь, меняют эти </a:t>
            </a:r>
            <a:r>
              <a:rPr lang="ru-RU" sz="1600" dirty="0" smtClean="0">
                <a:latin typeface="+mj-lt"/>
              </a:rPr>
              <a:t>институты.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Нерешенный вопрос: а откуда берутся институты? Как они появляются?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Неоинституционализм</a:t>
            </a:r>
            <a:r>
              <a:rPr lang="ru-RU" sz="1600" dirty="0" smtClean="0">
                <a:latin typeface="+mj-lt"/>
              </a:rPr>
              <a:t>: фокус на транзакционных издержках на реализацию </a:t>
            </a:r>
            <a:r>
              <a:rPr lang="ru-RU" sz="1600" dirty="0" smtClean="0">
                <a:latin typeface="+mj-lt"/>
              </a:rPr>
              <a:t>экономической деятельности </a:t>
            </a:r>
            <a:r>
              <a:rPr lang="ru-RU" sz="1600" dirty="0" smtClean="0">
                <a:latin typeface="+mj-lt"/>
              </a:rPr>
              <a:t>(от расходов </a:t>
            </a:r>
            <a:r>
              <a:rPr lang="ru-RU" sz="1600" dirty="0" smtClean="0">
                <a:latin typeface="+mj-lt"/>
              </a:rPr>
              <a:t>на проведение обмена на </a:t>
            </a:r>
            <a:r>
              <a:rPr lang="ru-RU" sz="1600" dirty="0" smtClean="0">
                <a:latin typeface="+mj-lt"/>
              </a:rPr>
              <a:t>рынке до затрат на арбитраж)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Экстрактивные и инклюзивные институты.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Бихевиоризм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Герберт </a:t>
            </a:r>
            <a:r>
              <a:rPr lang="ru-RU" sz="1600" dirty="0" err="1" smtClean="0">
                <a:latin typeface="+mj-lt"/>
              </a:rPr>
              <a:t>Саймон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Отказ от догматов неоклассики: моделирование рыночного поведения людей, ограниченная рациональность.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Лень мыслить рационально: эвристики, шаблоны мышления.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Люди ищут «хорошие», а не «лучшие» решения.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Эмоции, верность, справедливость. Реципрокный обмен.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Большая часть «рынка» – внутри компаний, а не вне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Различения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26876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Замкнутость (полное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Открытость (частичное равновесие)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 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Девелопментаристы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9552" y="2204864"/>
          <a:ext cx="82809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Статические модели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(сравнительная статика)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Динамические модели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(диссиденты неоклассики –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Ромер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Кругман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Стиглиц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Австрийская школа, исторические школы,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институционализм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марксизм,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эволюционисты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Шумпетер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Веблен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Норберт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и Винер),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3645024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Риск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Неопределенность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австрийская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школа,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9552" y="4509120"/>
          <a:ext cx="828092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Нейтральность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Активная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роль денег в экономике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, австрийская школа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Посткейнсианство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9552" y="5373216"/>
          <a:ext cx="82809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Supply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Demand side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Неоклассика,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марксизм, исторические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школы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неокейнсианство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неокономика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</a:t>
            </a:r>
            <a:r>
              <a:rPr lang="ru-RU" dirty="0" smtClean="0"/>
              <a:t>№2: </a:t>
            </a:r>
            <a:r>
              <a:rPr lang="ru-RU" dirty="0" smtClean="0"/>
              <a:t>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«Прежде</a:t>
            </a:r>
            <a:r>
              <a:rPr lang="ru-RU" sz="1600" dirty="0" smtClean="0">
                <a:latin typeface="+mj-lt"/>
              </a:rPr>
              <a:t>, чем объединяться, нам надо решительно </a:t>
            </a:r>
            <a:r>
              <a:rPr lang="ru-RU" sz="1600" dirty="0" smtClean="0">
                <a:latin typeface="+mj-lt"/>
              </a:rPr>
              <a:t>размежеваться.» 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– </a:t>
            </a:r>
            <a:r>
              <a:rPr lang="ru-RU" sz="1600" i="1" dirty="0" smtClean="0">
                <a:latin typeface="+mj-lt"/>
              </a:rPr>
              <a:t>Владимир Ленин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«Я все время говорю, что </a:t>
            </a: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ничего не выдумала, потому что всюду кто-то про это уже говорил, но в другом пункте он оказывался среди неправых.» </a:t>
            </a:r>
          </a:p>
          <a:p>
            <a:r>
              <a:rPr lang="ru-RU" sz="1600" dirty="0" smtClean="0">
                <a:latin typeface="+mj-lt"/>
              </a:rPr>
              <a:t>– </a:t>
            </a:r>
            <a:r>
              <a:rPr lang="ru-RU" sz="1600" i="1" dirty="0" smtClean="0">
                <a:latin typeface="+mj-lt"/>
              </a:rPr>
              <a:t>Олег Григорьев</a:t>
            </a:r>
            <a:endParaRPr lang="ru-RU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</a:t>
            </a:r>
            <a:br>
              <a:rPr lang="ru-RU" dirty="0" smtClean="0"/>
            </a:br>
            <a:r>
              <a:rPr lang="ru-RU" dirty="0" smtClean="0"/>
              <a:t>дополните базовую типологию школ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95441" y="-129657"/>
            <a:ext cx="5210590" cy="771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620688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90279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003" y="5013176"/>
            <a:ext cx="3600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http://neoconomica.org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18669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644008" y="5013176"/>
            <a:ext cx="3823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http://t.me/neoconomica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Кто все эти люди?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7704" y="2060848"/>
            <a:ext cx="53285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Различение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иных экономических школ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требует сначала ответить на два вопроса: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4005064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с какими школами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4005064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А по каким аспектам предполагается различение?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stCxn id="12" idx="2"/>
            <a:endCxn id="6" idx="0"/>
          </p:cNvCxnSpPr>
          <p:nvPr/>
        </p:nvCxnSpPr>
        <p:spPr>
          <a:xfrm flipH="1">
            <a:off x="2483768" y="2645623"/>
            <a:ext cx="2088232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7" idx="0"/>
          </p:cNvCxnSpPr>
          <p:nvPr/>
        </p:nvCxnSpPr>
        <p:spPr>
          <a:xfrm>
            <a:off x="4572000" y="2645623"/>
            <a:ext cx="2196244" cy="135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научных направлений </a:t>
            </a:r>
            <a:br>
              <a:rPr lang="ru-RU" dirty="0" smtClean="0"/>
            </a:br>
            <a:r>
              <a:rPr lang="ru-RU" dirty="0" smtClean="0"/>
              <a:t>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3"/>
            <a:ext cx="5832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Автор классификации: </a:t>
            </a:r>
            <a:r>
              <a:rPr lang="ru-RU" sz="1600" b="1" dirty="0" smtClean="0">
                <a:latin typeface="+mj-lt"/>
              </a:rPr>
              <a:t>Ха </a:t>
            </a:r>
            <a:r>
              <a:rPr lang="ru-RU" sz="1600" b="1" dirty="0" err="1" smtClean="0">
                <a:latin typeface="+mj-lt"/>
              </a:rPr>
              <a:t>Джун</a:t>
            </a: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err="1" smtClean="0">
                <a:latin typeface="+mj-lt"/>
              </a:rPr>
              <a:t>Чхан</a:t>
            </a:r>
            <a:endParaRPr lang="ru-RU" sz="1600" b="1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Корейский экономист, профессор Кембриджского университета.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Лауреат Премии Г. </a:t>
            </a:r>
            <a:r>
              <a:rPr lang="ru-RU" sz="1600" dirty="0" err="1" smtClean="0">
                <a:latin typeface="+mj-lt"/>
              </a:rPr>
              <a:t>Мюрдаля</a:t>
            </a:r>
            <a:r>
              <a:rPr lang="ru-RU" sz="1600" dirty="0" smtClean="0">
                <a:latin typeface="+mj-lt"/>
              </a:rPr>
              <a:t> (Европейская ассоциация эволюционной политической экономии, 2003) за книгу «Отбрасывая лестницу: стратегия развития в исторической перспективе</a:t>
            </a:r>
            <a:r>
              <a:rPr lang="ru-RU" sz="1600" dirty="0" smtClean="0">
                <a:latin typeface="+mj-lt"/>
              </a:rPr>
              <a:t>» </a:t>
            </a:r>
            <a:r>
              <a:rPr lang="ru-RU" sz="1600" dirty="0" smtClean="0">
                <a:latin typeface="+mj-lt"/>
              </a:rPr>
              <a:t>и </a:t>
            </a:r>
            <a:r>
              <a:rPr lang="ru-RU" sz="1600" dirty="0" err="1" smtClean="0">
                <a:latin typeface="+mj-lt"/>
              </a:rPr>
              <a:t>Леонтьевской</a:t>
            </a:r>
            <a:r>
              <a:rPr lang="ru-RU" sz="1600" dirty="0" smtClean="0">
                <a:latin typeface="+mj-lt"/>
              </a:rPr>
              <a:t> премии (2005</a:t>
            </a:r>
            <a:r>
              <a:rPr lang="ru-RU" sz="1600" dirty="0" smtClean="0">
                <a:latin typeface="+mj-lt"/>
              </a:rPr>
              <a:t>).</a:t>
            </a:r>
          </a:p>
          <a:p>
            <a:endParaRPr lang="ru-RU" sz="1600" dirty="0" smtClean="0">
              <a:latin typeface="+mj-lt"/>
            </a:endParaRPr>
          </a:p>
        </p:txBody>
      </p:sp>
      <p:pic>
        <p:nvPicPr>
          <p:cNvPr id="7" name="Picture 6" descr="cha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196752"/>
            <a:ext cx="2162175" cy="24574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576" y="3717032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Библиография: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«Съедобная </a:t>
            </a:r>
            <a:r>
              <a:rPr lang="ru-RU" sz="1600" dirty="0" smtClean="0">
                <a:latin typeface="+mj-lt"/>
              </a:rPr>
              <a:t>экономика. Простое объяснение на примерах мировой </a:t>
            </a:r>
            <a:r>
              <a:rPr lang="ru-RU" sz="1600" dirty="0" smtClean="0">
                <a:latin typeface="+mj-lt"/>
              </a:rPr>
              <a:t>кухни»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«Как </a:t>
            </a:r>
            <a:r>
              <a:rPr lang="ru-RU" sz="1600" dirty="0" smtClean="0">
                <a:latin typeface="+mj-lt"/>
              </a:rPr>
              <a:t>устроена </a:t>
            </a:r>
            <a:r>
              <a:rPr lang="ru-RU" sz="1600" dirty="0" smtClean="0">
                <a:latin typeface="+mj-lt"/>
              </a:rPr>
              <a:t>экономика»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«23 </a:t>
            </a:r>
            <a:r>
              <a:rPr lang="ru-RU" sz="1600" dirty="0" smtClean="0">
                <a:latin typeface="+mj-lt"/>
              </a:rPr>
              <a:t>тайны: то, что вам не расскажут про </a:t>
            </a:r>
            <a:r>
              <a:rPr lang="ru-RU" sz="1600" dirty="0" smtClean="0">
                <a:latin typeface="+mj-lt"/>
              </a:rPr>
              <a:t>капитализм»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«Злые </a:t>
            </a:r>
            <a:r>
              <a:rPr lang="ru-RU" sz="1600" dirty="0" smtClean="0">
                <a:latin typeface="+mj-lt"/>
              </a:rPr>
              <a:t>самаритяне: миф о свободной торговле и секретная история </a:t>
            </a:r>
            <a:r>
              <a:rPr lang="ru-RU" sz="1600" dirty="0" smtClean="0">
                <a:latin typeface="+mj-lt"/>
              </a:rPr>
              <a:t>капитализма»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«Восточноазиатский </a:t>
            </a:r>
            <a:r>
              <a:rPr lang="ru-RU" sz="1600" dirty="0" smtClean="0">
                <a:latin typeface="+mj-lt"/>
              </a:rPr>
              <a:t>опыт развития: чудо, кризис и будущее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«Глобализация</a:t>
            </a:r>
            <a:r>
              <a:rPr lang="ru-RU" sz="1600" dirty="0" smtClean="0">
                <a:latin typeface="+mj-lt"/>
              </a:rPr>
              <a:t>, экономическое развитие и роль </a:t>
            </a:r>
            <a:r>
              <a:rPr lang="ru-RU" sz="1600" dirty="0" smtClean="0">
                <a:latin typeface="+mj-lt"/>
              </a:rPr>
              <a:t>государства»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«Отбрасывая </a:t>
            </a:r>
            <a:r>
              <a:rPr lang="ru-RU" sz="1600" dirty="0" smtClean="0">
                <a:latin typeface="+mj-lt"/>
              </a:rPr>
              <a:t>лестницу: стратегия развития в исторической </a:t>
            </a:r>
            <a:r>
              <a:rPr lang="ru-RU" sz="1600" dirty="0" smtClean="0">
                <a:latin typeface="+mj-lt"/>
              </a:rPr>
              <a:t>перспективе»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Научные школы в экономике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Классическая политэкономия</a:t>
            </a:r>
            <a:r>
              <a:rPr lang="en-US" sz="1600" dirty="0" smtClean="0">
                <a:latin typeface="+mj-lt"/>
              </a:rPr>
              <a:t>: </a:t>
            </a:r>
            <a:r>
              <a:rPr lang="ru-RU" sz="1600" dirty="0" smtClean="0">
                <a:latin typeface="+mj-lt"/>
              </a:rPr>
              <a:t>рынок </a:t>
            </a:r>
            <a:r>
              <a:rPr lang="en-US" sz="1600" dirty="0" err="1" smtClean="0">
                <a:latin typeface="+mj-lt"/>
              </a:rPr>
              <a:t>uber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alles</a:t>
            </a:r>
            <a:r>
              <a:rPr lang="en-US" sz="1600" dirty="0" smtClean="0">
                <a:latin typeface="+mj-lt"/>
              </a:rPr>
              <a:t>!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Неоклассическая школа: люди знают, что делают, поэтому </a:t>
            </a:r>
            <a:r>
              <a:rPr lang="en-US" sz="1600" dirty="0" smtClean="0">
                <a:latin typeface="+mj-lt"/>
              </a:rPr>
              <a:t>DSGE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Марксизм: абстрактный труд, смена формаций и конец капитализма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Девелопментаризм</a:t>
            </a:r>
            <a:r>
              <a:rPr lang="ru-RU" sz="1600" dirty="0" smtClean="0">
                <a:latin typeface="+mj-lt"/>
              </a:rPr>
              <a:t>: развивающиеся страны не могут стать развитыми лишь рыночными методами.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Австрийская школа: никто не знает всего, потому не трогайте.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(</a:t>
            </a:r>
            <a:r>
              <a:rPr lang="ru-RU" sz="1600" dirty="0" err="1" smtClean="0">
                <a:latin typeface="+mj-lt"/>
              </a:rPr>
              <a:t>Нео</a:t>
            </a:r>
            <a:r>
              <a:rPr lang="ru-RU" sz="1600" dirty="0" smtClean="0">
                <a:latin typeface="+mj-lt"/>
              </a:rPr>
              <a:t>)</a:t>
            </a:r>
            <a:r>
              <a:rPr lang="ru-RU" sz="1600" dirty="0" err="1" smtClean="0">
                <a:latin typeface="+mj-lt"/>
              </a:rPr>
              <a:t>шумпетерианская</a:t>
            </a:r>
            <a:r>
              <a:rPr lang="ru-RU" sz="1600" dirty="0" smtClean="0">
                <a:latin typeface="+mj-lt"/>
              </a:rPr>
              <a:t> школа: созидательное разрушение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бюрократия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Кейнсианство: </a:t>
            </a:r>
            <a:r>
              <a:rPr lang="en-US" sz="1600" dirty="0" smtClean="0">
                <a:latin typeface="+mj-lt"/>
              </a:rPr>
              <a:t>animal spirits</a:t>
            </a:r>
            <a:r>
              <a:rPr lang="ru-RU" sz="1600" dirty="0" smtClean="0">
                <a:latin typeface="+mj-lt"/>
              </a:rPr>
              <a:t> 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Институционалисты</a:t>
            </a:r>
            <a:r>
              <a:rPr lang="ru-RU" sz="1600" dirty="0" smtClean="0">
                <a:latin typeface="+mj-lt"/>
              </a:rPr>
              <a:t>: институт определяет все и решает все.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Бихевиоризм: моделируем поведение людей.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Классическая политэкономия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Адам Смит, Давид </a:t>
            </a:r>
            <a:r>
              <a:rPr lang="ru-RU" sz="1600" dirty="0" err="1" smtClean="0">
                <a:latin typeface="+mj-lt"/>
              </a:rPr>
              <a:t>Рикардо</a:t>
            </a:r>
            <a:r>
              <a:rPr lang="ru-RU" sz="1600" dirty="0" smtClean="0">
                <a:latin typeface="+mj-lt"/>
              </a:rPr>
              <a:t>, Жан-Батист </a:t>
            </a:r>
            <a:r>
              <a:rPr lang="ru-RU" sz="1600" dirty="0" err="1" smtClean="0">
                <a:latin typeface="+mj-lt"/>
              </a:rPr>
              <a:t>Сэй</a:t>
            </a:r>
            <a:r>
              <a:rPr lang="ru-RU" sz="1600" dirty="0" smtClean="0">
                <a:latin typeface="+mj-lt"/>
              </a:rPr>
              <a:t>, Джон Стюарт Милль, Роберт Мальтус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Стремление </a:t>
            </a:r>
            <a:r>
              <a:rPr lang="ru-RU" sz="1600" dirty="0" smtClean="0">
                <a:latin typeface="+mj-lt"/>
              </a:rPr>
              <a:t>к  удовлетворению личных </a:t>
            </a:r>
            <a:r>
              <a:rPr lang="ru-RU" sz="1600" dirty="0" smtClean="0">
                <a:latin typeface="+mj-lt"/>
              </a:rPr>
              <a:t>интересов </a:t>
            </a:r>
            <a:r>
              <a:rPr lang="ru-RU" sz="1600" dirty="0" smtClean="0">
                <a:latin typeface="+mj-lt"/>
              </a:rPr>
              <a:t>отдельных хозяйствующих субъектов приводит к  выгодному </a:t>
            </a:r>
            <a:r>
              <a:rPr lang="ru-RU" sz="1600" dirty="0" smtClean="0">
                <a:latin typeface="+mj-lt"/>
              </a:rPr>
              <a:t>результату </a:t>
            </a:r>
            <a:r>
              <a:rPr lang="ru-RU" sz="1600" dirty="0" smtClean="0">
                <a:latin typeface="+mj-lt"/>
              </a:rPr>
              <a:t>для общества в  виде создания максимального </a:t>
            </a:r>
            <a:r>
              <a:rPr lang="ru-RU" sz="1600" dirty="0" smtClean="0">
                <a:latin typeface="+mj-lt"/>
              </a:rPr>
              <a:t>национального богатства – хвала конкуренции и </a:t>
            </a:r>
            <a:r>
              <a:rPr lang="ru-RU" sz="1600" b="1" dirty="0" smtClean="0">
                <a:latin typeface="+mj-lt"/>
              </a:rPr>
              <a:t>«невидимой руке»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Закон </a:t>
            </a:r>
            <a:r>
              <a:rPr lang="ru-RU" sz="1600" dirty="0" err="1" smtClean="0">
                <a:latin typeface="+mj-lt"/>
              </a:rPr>
              <a:t>Сэя</a:t>
            </a:r>
            <a:r>
              <a:rPr lang="ru-RU" sz="1600" dirty="0" smtClean="0">
                <a:latin typeface="+mj-lt"/>
              </a:rPr>
              <a:t>: совокупный спрос автоматически поглощает весь объём продукции, произведенный в соответствии с существующей технологией и ресурсами в условиях экономики с гибкими </a:t>
            </a:r>
            <a:r>
              <a:rPr lang="ru-RU" sz="1600" dirty="0" smtClean="0">
                <a:latin typeface="+mj-lt"/>
              </a:rPr>
              <a:t>ценами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любые </a:t>
            </a:r>
            <a:r>
              <a:rPr lang="ru-RU" sz="1600" dirty="0" smtClean="0">
                <a:latin typeface="+mj-lt"/>
              </a:rPr>
              <a:t>попытки со стороны </a:t>
            </a:r>
            <a:r>
              <a:rPr lang="ru-RU" sz="1600" dirty="0" smtClean="0">
                <a:latin typeface="+mj-lt"/>
              </a:rPr>
              <a:t>правительства </a:t>
            </a:r>
            <a:r>
              <a:rPr lang="ru-RU" sz="1600" dirty="0" smtClean="0">
                <a:latin typeface="+mj-lt"/>
              </a:rPr>
              <a:t>ограничить свободный </a:t>
            </a:r>
            <a:r>
              <a:rPr lang="ru-RU" sz="1600" dirty="0" smtClean="0">
                <a:latin typeface="+mj-lt"/>
              </a:rPr>
              <a:t>рынок.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сравнительных преимуществ </a:t>
            </a:r>
            <a:r>
              <a:rPr lang="ru-RU" sz="1600" dirty="0" err="1" smtClean="0">
                <a:latin typeface="+mj-lt"/>
              </a:rPr>
              <a:t>Рикардо</a:t>
            </a:r>
            <a:r>
              <a:rPr lang="ru-RU" sz="1600" dirty="0" smtClean="0">
                <a:latin typeface="+mj-lt"/>
              </a:rPr>
              <a:t>: специализация и разделение труда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Три класса социума: капиталисты, рабочие, земельные собственники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Неоклассика (ортодоксия, </a:t>
            </a:r>
            <a:r>
              <a:rPr lang="ru-RU" dirty="0" err="1" smtClean="0"/>
              <a:t>мейнстрим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Леон Вальрас, Альфред Маршалл, Джон </a:t>
            </a:r>
            <a:r>
              <a:rPr lang="ru-RU" sz="1600" dirty="0" err="1" smtClean="0">
                <a:latin typeface="+mj-lt"/>
              </a:rPr>
              <a:t>Бейтс</a:t>
            </a:r>
            <a:r>
              <a:rPr lang="ru-RU" sz="1600" dirty="0" smtClean="0">
                <a:latin typeface="+mj-lt"/>
              </a:rPr>
              <a:t> Кларк, </a:t>
            </a:r>
            <a:r>
              <a:rPr lang="ru-RU" sz="1600" dirty="0" err="1" smtClean="0">
                <a:latin typeface="+mj-lt"/>
              </a:rPr>
              <a:t>Ирвинг</a:t>
            </a:r>
            <a:r>
              <a:rPr lang="ru-RU" sz="1600" dirty="0" smtClean="0">
                <a:latin typeface="+mj-lt"/>
              </a:rPr>
              <a:t> Фишер, Артур </a:t>
            </a:r>
            <a:r>
              <a:rPr lang="ru-RU" sz="1600" dirty="0" err="1" smtClean="0">
                <a:latin typeface="+mj-lt"/>
              </a:rPr>
              <a:t>Пигу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Роль спроса в определении цены товара: отход от трудовой теории стоимости (классика) в сторону полезности для потребителя.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«Экономика школьной доски» (</a:t>
            </a:r>
            <a:r>
              <a:rPr lang="ru-RU" sz="1600" dirty="0" err="1" smtClean="0">
                <a:latin typeface="+mj-lt"/>
              </a:rPr>
              <a:t>ц</a:t>
            </a:r>
            <a:r>
              <a:rPr lang="ru-RU" sz="1600" dirty="0" smtClean="0">
                <a:latin typeface="+mj-lt"/>
              </a:rPr>
              <a:t>) </a:t>
            </a:r>
            <a:r>
              <a:rPr lang="ru-RU" sz="1600" dirty="0" err="1" smtClean="0">
                <a:latin typeface="+mj-lt"/>
              </a:rPr>
              <a:t>Дейдра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Маклосски</a:t>
            </a:r>
            <a:r>
              <a:rPr lang="ru-RU" sz="1600" dirty="0" smtClean="0">
                <a:latin typeface="+mj-lt"/>
              </a:rPr>
              <a:t>: в центре системы стоит всезнающий </a:t>
            </a:r>
            <a:r>
              <a:rPr lang="ru-RU" sz="1600" dirty="0" err="1" smtClean="0">
                <a:latin typeface="+mj-lt"/>
              </a:rPr>
              <a:t>ультрарациональный</a:t>
            </a:r>
            <a:r>
              <a:rPr lang="ru-RU" sz="1600" dirty="0" smtClean="0">
                <a:latin typeface="+mj-lt"/>
              </a:rPr>
              <a:t> индивидуум, который максимизирует полезность и минимизирует проблемы.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Смещение фокуса с производства на потребление / обмен; экономика как сеть товарного обмена между </a:t>
            </a:r>
            <a:r>
              <a:rPr lang="ru-RU" sz="1600" dirty="0" err="1" smtClean="0">
                <a:latin typeface="+mj-lt"/>
              </a:rPr>
              <a:t>акторами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Понятие «</a:t>
            </a:r>
            <a:r>
              <a:rPr lang="ru-RU" sz="1600" dirty="0" err="1" smtClean="0">
                <a:latin typeface="+mj-lt"/>
              </a:rPr>
              <a:t>экстерналия</a:t>
            </a:r>
            <a:r>
              <a:rPr lang="ru-RU" sz="1600" dirty="0" smtClean="0">
                <a:latin typeface="+mj-lt"/>
              </a:rPr>
              <a:t>»: последствия некоторых решений не отражаются в ценах напрямую.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Маржинализм </a:t>
            </a:r>
            <a:r>
              <a:rPr lang="en-US" sz="1600" dirty="0" smtClean="0">
                <a:latin typeface="+mj-lt"/>
              </a:rPr>
              <a:t>XIX </a:t>
            </a:r>
            <a:r>
              <a:rPr lang="ru-RU" sz="1600" dirty="0" smtClean="0">
                <a:latin typeface="+mj-lt"/>
              </a:rPr>
              <a:t>века.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Информационная экономика (Джозеф </a:t>
            </a:r>
            <a:r>
              <a:rPr lang="ru-RU" sz="1600" dirty="0" err="1" smtClean="0">
                <a:latin typeface="+mj-lt"/>
              </a:rPr>
              <a:t>Стиглиц</a:t>
            </a:r>
            <a:r>
              <a:rPr lang="ru-RU" sz="1600" dirty="0" smtClean="0">
                <a:latin typeface="+mj-lt"/>
              </a:rPr>
              <a:t>, Джордж </a:t>
            </a:r>
            <a:r>
              <a:rPr lang="ru-RU" sz="1600" dirty="0" err="1" smtClean="0">
                <a:latin typeface="+mj-lt"/>
              </a:rPr>
              <a:t>Акерлоф</a:t>
            </a:r>
            <a:r>
              <a:rPr lang="ru-RU" sz="1600" dirty="0" smtClean="0">
                <a:latin typeface="+mj-lt"/>
              </a:rPr>
              <a:t>): асимметричный информационный обмен.</a:t>
            </a: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Капитализм </a:t>
            </a:r>
            <a:r>
              <a:rPr lang="ru-RU" sz="1600" dirty="0" smtClean="0">
                <a:latin typeface="+mj-lt"/>
              </a:rPr>
              <a:t>всегда возвращается к </a:t>
            </a:r>
            <a:r>
              <a:rPr lang="ru-RU" sz="1600" dirty="0" smtClean="0">
                <a:latin typeface="+mj-lt"/>
              </a:rPr>
              <a:t>равновесию (уравнение Вальраса, модель </a:t>
            </a:r>
            <a:r>
              <a:rPr lang="ru-RU" sz="1600" dirty="0" err="1" smtClean="0">
                <a:latin typeface="+mj-lt"/>
              </a:rPr>
              <a:t>Эрроу-Дебрё</a:t>
            </a:r>
            <a:r>
              <a:rPr lang="ru-RU" sz="1600" dirty="0" smtClean="0">
                <a:latin typeface="+mj-lt"/>
              </a:rPr>
              <a:t>, </a:t>
            </a:r>
            <a:r>
              <a:rPr lang="en-US" sz="1600" dirty="0" smtClean="0">
                <a:latin typeface="+mj-lt"/>
              </a:rPr>
              <a:t>DSGE)</a:t>
            </a:r>
            <a:r>
              <a:rPr lang="ru-RU" sz="1600" dirty="0" smtClean="0">
                <a:latin typeface="+mj-lt"/>
              </a:rPr>
              <a:t>.</a:t>
            </a:r>
            <a:endParaRPr lang="en-US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Модель экономического роста </a:t>
            </a:r>
            <a:r>
              <a:rPr lang="ru-RU" sz="1600" dirty="0" err="1" smtClean="0">
                <a:latin typeface="+mj-lt"/>
              </a:rPr>
              <a:t>Солоу-Свана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Марксизм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Карл Маркс, Фридрих Энгельс, Владимир Ленин, Роза Люксембург, Николай Бухарин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Наследие классической школы (трудовая теория стоимости и фокус на производстве).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Производительные силы / производственные отношения и базис / надстройка – предтеча </a:t>
            </a:r>
            <a:r>
              <a:rPr lang="ru-RU" sz="1600" dirty="0" err="1" smtClean="0">
                <a:latin typeface="+mj-lt"/>
              </a:rPr>
              <a:t>институционализма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Смена формаций: от пещер до коммунизма; капитализм – конечен.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Понятие абстрактного труда.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Классовые противоречия как главный конфликт.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Фиксация противоречия свободного рынка – и планово-иерархической системы крупных компаний.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Важность инноваций: еще до </a:t>
            </a:r>
            <a:r>
              <a:rPr lang="ru-RU" sz="1600" dirty="0" err="1" smtClean="0">
                <a:latin typeface="+mj-lt"/>
              </a:rPr>
              <a:t>Шумпетера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Девелопментаризм</a:t>
            </a:r>
            <a:r>
              <a:rPr lang="ru-RU" dirty="0" smtClean="0"/>
              <a:t> (экономика развития)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Жан-Батист </a:t>
            </a:r>
            <a:r>
              <a:rPr lang="ru-RU" sz="1600" dirty="0" err="1" smtClean="0">
                <a:latin typeface="+mj-lt"/>
              </a:rPr>
              <a:t>Кольбер</a:t>
            </a:r>
            <a:r>
              <a:rPr lang="ru-RU" sz="1600" dirty="0" smtClean="0">
                <a:latin typeface="+mj-lt"/>
              </a:rPr>
              <a:t>, Антонио </a:t>
            </a:r>
            <a:r>
              <a:rPr lang="ru-RU" sz="1600" dirty="0" err="1" smtClean="0">
                <a:latin typeface="+mj-lt"/>
              </a:rPr>
              <a:t>Серра</a:t>
            </a:r>
            <a:r>
              <a:rPr lang="ru-RU" sz="1600" dirty="0" smtClean="0">
                <a:latin typeface="+mj-lt"/>
              </a:rPr>
              <a:t>, Александр Гамильтон, Фридрих Лист (и немецкая историческая школа), </a:t>
            </a:r>
            <a:r>
              <a:rPr lang="ru-RU" sz="1600" dirty="0" err="1" smtClean="0">
                <a:latin typeface="+mj-lt"/>
              </a:rPr>
              <a:t>Саймон</a:t>
            </a:r>
            <a:r>
              <a:rPr lang="ru-RU" sz="1600" dirty="0" smtClean="0">
                <a:latin typeface="+mj-lt"/>
              </a:rPr>
              <a:t> Кузнец,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, Альберт </a:t>
            </a:r>
            <a:r>
              <a:rPr lang="ru-RU" sz="1600" dirty="0" err="1" smtClean="0">
                <a:latin typeface="+mj-lt"/>
              </a:rPr>
              <a:t>Хиршман</a:t>
            </a:r>
            <a:r>
              <a:rPr lang="ru-RU" sz="1600" dirty="0" smtClean="0">
                <a:latin typeface="+mj-lt"/>
              </a:rPr>
              <a:t>, Эрик </a:t>
            </a:r>
            <a:r>
              <a:rPr lang="ru-RU" sz="1600" dirty="0" err="1" smtClean="0">
                <a:latin typeface="+mj-lt"/>
              </a:rPr>
              <a:t>Райнерт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Работа над развитием развивающихся стран до уровня развитых.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Меркантилизм как </a:t>
            </a:r>
            <a:r>
              <a:rPr lang="ru-RU" sz="1600" dirty="0" err="1" smtClean="0">
                <a:latin typeface="+mj-lt"/>
              </a:rPr>
              <a:t>исходник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Эклектичность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Связи: приоритетные и неприоритетные отрасли (по </a:t>
            </a:r>
            <a:r>
              <a:rPr lang="ru-RU" sz="1600" dirty="0" err="1" smtClean="0">
                <a:latin typeface="+mj-lt"/>
              </a:rPr>
              <a:t>Хиршману</a:t>
            </a:r>
            <a:r>
              <a:rPr lang="ru-RU" sz="1600" dirty="0" smtClean="0">
                <a:latin typeface="+mj-lt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Австрийская школа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Персоны</a:t>
            </a:r>
            <a:r>
              <a:rPr lang="ru-RU" sz="1600" dirty="0" smtClean="0">
                <a:latin typeface="+mj-lt"/>
              </a:rPr>
              <a:t>: </a:t>
            </a:r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Карл </a:t>
            </a:r>
            <a:r>
              <a:rPr lang="ru-RU" sz="1600" dirty="0" err="1" smtClean="0">
                <a:latin typeface="+mj-lt"/>
              </a:rPr>
              <a:t>Менгер</a:t>
            </a:r>
            <a:r>
              <a:rPr lang="ru-RU" sz="1600" dirty="0" smtClean="0">
                <a:latin typeface="+mj-lt"/>
              </a:rPr>
              <a:t>, Людвиг фон </a:t>
            </a:r>
            <a:r>
              <a:rPr lang="ru-RU" sz="1600" dirty="0" err="1" smtClean="0">
                <a:latin typeface="+mj-lt"/>
              </a:rPr>
              <a:t>Мизес</a:t>
            </a:r>
            <a:r>
              <a:rPr lang="ru-RU" sz="1600" dirty="0" smtClean="0">
                <a:latin typeface="+mj-lt"/>
              </a:rPr>
              <a:t>, Фридрих фон </a:t>
            </a:r>
            <a:r>
              <a:rPr lang="ru-RU" sz="1600" dirty="0" err="1" smtClean="0">
                <a:latin typeface="+mj-lt"/>
              </a:rPr>
              <a:t>Хайек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Ойген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фон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Бём-Баверк</a:t>
            </a:r>
            <a:r>
              <a:rPr lang="ru-RU" sz="1600" dirty="0" smtClean="0">
                <a:latin typeface="+mj-lt"/>
              </a:rPr>
              <a:t>, Йозеф </a:t>
            </a:r>
            <a:r>
              <a:rPr lang="ru-RU" sz="1600" dirty="0" err="1" smtClean="0">
                <a:latin typeface="+mj-lt"/>
              </a:rPr>
              <a:t>Шумпетер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Мюррей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Ротбард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Исраэль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Кирцнер</a:t>
            </a:r>
            <a:r>
              <a:rPr lang="ru-RU" sz="1600" dirty="0" smtClean="0">
                <a:latin typeface="+mj-lt"/>
              </a:rPr>
              <a:t>, </a:t>
            </a:r>
            <a:r>
              <a:rPr lang="ru-RU" sz="1600" dirty="0" err="1" smtClean="0">
                <a:latin typeface="+mj-lt"/>
              </a:rPr>
              <a:t>Хесус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Уэрта</a:t>
            </a:r>
            <a:r>
              <a:rPr lang="ru-RU" sz="1600" dirty="0" smtClean="0">
                <a:latin typeface="+mj-lt"/>
              </a:rPr>
              <a:t> де </a:t>
            </a:r>
            <a:r>
              <a:rPr lang="ru-RU" sz="1600" dirty="0" err="1" smtClean="0">
                <a:latin typeface="+mj-lt"/>
              </a:rPr>
              <a:t>Сото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Основные тезисы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Рациональность индивидуума ограничена (традициями и нормами).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Мир является фундаментально неопределенным и непредсказуемым.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Спонтанный характер конкурентного рынка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выстраивание порядка.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Долой государственное вмешательство.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Золотой стандарт и обеспеченность денег.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Экономика закрытая, но не в равновесии.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1432</TotalTime>
  <Words>565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Начальная</vt:lpstr>
      <vt:lpstr>Неокономика и все-все-все</vt:lpstr>
      <vt:lpstr>Кто все эти люди?</vt:lpstr>
      <vt:lpstr>Список научных направлений  в экономике</vt:lpstr>
      <vt:lpstr>Научные школы в экономике</vt:lpstr>
      <vt:lpstr>Классическая политэкономия</vt:lpstr>
      <vt:lpstr>Неоклассика (ортодоксия, мейнстрим)</vt:lpstr>
      <vt:lpstr>Марксизм</vt:lpstr>
      <vt:lpstr>Девелопментаризм (экономика развития)</vt:lpstr>
      <vt:lpstr>Австрийская школа</vt:lpstr>
      <vt:lpstr>(Нео)шумпетерианская школа</vt:lpstr>
      <vt:lpstr>Кейнсианство</vt:lpstr>
      <vt:lpstr>Институционализм и неоинституционализм</vt:lpstr>
      <vt:lpstr>Бихевиоризм</vt:lpstr>
      <vt:lpstr>Различения</vt:lpstr>
      <vt:lpstr>Лекция №2: итоги</vt:lpstr>
      <vt:lpstr>Домашнее задание:  дополните базовую типологию школ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92</cp:revision>
  <dcterms:created xsi:type="dcterms:W3CDTF">2017-12-28T16:04:44Z</dcterms:created>
  <dcterms:modified xsi:type="dcterms:W3CDTF">2023-04-05T20:08:35Z</dcterms:modified>
</cp:coreProperties>
</file>