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70" r:id="rId3"/>
    <p:sldId id="296" r:id="rId4"/>
    <p:sldId id="301" r:id="rId5"/>
    <p:sldId id="300" r:id="rId6"/>
    <p:sldId id="304" r:id="rId7"/>
    <p:sldId id="305" r:id="rId8"/>
    <p:sldId id="302" r:id="rId9"/>
    <p:sldId id="306" r:id="rId10"/>
    <p:sldId id="307" r:id="rId11"/>
    <p:sldId id="308" r:id="rId12"/>
    <p:sldId id="275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8" autoAdjust="0"/>
  </p:normalViewPr>
  <p:slideViewPr>
    <p:cSldViewPr>
      <p:cViewPr>
        <p:scale>
          <a:sx n="90" d="100"/>
          <a:sy n="90" d="100"/>
        </p:scale>
        <p:origin x="-51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v>USA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Sheet1!$I$2:$I$11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v>Japan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Sheet1!$J$2:$J$11</c:f>
              <c:numCache>
                <c:formatCode>General</c:formatCode>
                <c:ptCount val="10"/>
                <c:pt idx="0">
                  <c:v>0.5965303140978816</c:v>
                </c:pt>
                <c:pt idx="1">
                  <c:v>0.61294106457851361</c:v>
                </c:pt>
                <c:pt idx="2">
                  <c:v>0.65407906764168344</c:v>
                </c:pt>
                <c:pt idx="3">
                  <c:v>0.72850771517916668</c:v>
                </c:pt>
                <c:pt idx="4">
                  <c:v>0.72144906743185155</c:v>
                </c:pt>
                <c:pt idx="5">
                  <c:v>0.64477085299306791</c:v>
                </c:pt>
                <c:pt idx="6">
                  <c:v>0.62698668283165049</c:v>
                </c:pt>
                <c:pt idx="7">
                  <c:v>0.62198138322980279</c:v>
                </c:pt>
                <c:pt idx="8">
                  <c:v>0.6159050068707953</c:v>
                </c:pt>
                <c:pt idx="9">
                  <c:v>0.5938086922139123</c:v>
                </c:pt>
              </c:numCache>
            </c:numRef>
          </c:val>
        </c:ser>
        <c:ser>
          <c:idx val="2"/>
          <c:order val="2"/>
          <c:tx>
            <c:v>Germany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Sheet1!$K$2:$K$11</c:f>
              <c:numCache>
                <c:formatCode>General</c:formatCode>
                <c:ptCount val="10"/>
                <c:pt idx="0">
                  <c:v>0.73195763330898633</c:v>
                </c:pt>
                <c:pt idx="1">
                  <c:v>0.75135529277494262</c:v>
                </c:pt>
                <c:pt idx="2">
                  <c:v>0.7321183729433276</c:v>
                </c:pt>
                <c:pt idx="3">
                  <c:v>0.75575434459424862</c:v>
                </c:pt>
                <c:pt idx="4">
                  <c:v>0.75628885700621762</c:v>
                </c:pt>
                <c:pt idx="5">
                  <c:v>0.70754523448077944</c:v>
                </c:pt>
                <c:pt idx="6">
                  <c:v>0.66888935194832333</c:v>
                </c:pt>
                <c:pt idx="7">
                  <c:v>0.71295055038423061</c:v>
                </c:pt>
                <c:pt idx="8">
                  <c:v>0.72412881857580946</c:v>
                </c:pt>
                <c:pt idx="9">
                  <c:v>0.71310422089689962</c:v>
                </c:pt>
              </c:numCache>
            </c:numRef>
          </c:val>
        </c:ser>
        <c:ser>
          <c:idx val="3"/>
          <c:order val="3"/>
          <c:tx>
            <c:v>South Korea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Sheet1!$L$2:$L$11</c:f>
              <c:numCache>
                <c:formatCode>General</c:formatCode>
                <c:ptCount val="10"/>
                <c:pt idx="0">
                  <c:v>0.10609934258582923</c:v>
                </c:pt>
                <c:pt idx="1">
                  <c:v>0.12855467140094468</c:v>
                </c:pt>
                <c:pt idx="2">
                  <c:v>0.16996115173674617</c:v>
                </c:pt>
                <c:pt idx="3">
                  <c:v>0.2400420361921366</c:v>
                </c:pt>
                <c:pt idx="4">
                  <c:v>0.32061214729794446</c:v>
                </c:pt>
                <c:pt idx="5">
                  <c:v>0.3485824477905885</c:v>
                </c:pt>
                <c:pt idx="6">
                  <c:v>0.40142832787133681</c:v>
                </c:pt>
                <c:pt idx="7">
                  <c:v>0.48054302059928627</c:v>
                </c:pt>
                <c:pt idx="8">
                  <c:v>0.50618371445685451</c:v>
                </c:pt>
                <c:pt idx="9">
                  <c:v>0.5212692345711557</c:v>
                </c:pt>
              </c:numCache>
            </c:numRef>
          </c:val>
        </c:ser>
        <c:ser>
          <c:idx val="4"/>
          <c:order val="4"/>
          <c:tx>
            <c:v>Taiwan</c:v>
          </c:tx>
          <c:marker>
            <c:symbol val="none"/>
          </c:marker>
          <c:cat>
            <c:numRef>
              <c:f>Sheet1!$H$2:$H$11</c:f>
              <c:numCache>
                <c:formatCode>General</c:formatCode>
                <c:ptCount val="10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  <c:pt idx="9">
                  <c:v>2019</c:v>
                </c:pt>
              </c:numCache>
            </c:numRef>
          </c:cat>
          <c:val>
            <c:numRef>
              <c:f>Sheet1!$M$2:$M$11</c:f>
              <c:numCache>
                <c:formatCode>General</c:formatCode>
                <c:ptCount val="10"/>
                <c:pt idx="0">
                  <c:v>3.6523009495982466E-2</c:v>
                </c:pt>
                <c:pt idx="1">
                  <c:v>6.6575785435754348E-2</c:v>
                </c:pt>
                <c:pt idx="2">
                  <c:v>0.10569012797074975</c:v>
                </c:pt>
                <c:pt idx="3">
                  <c:v>0.21274414312810819</c:v>
                </c:pt>
                <c:pt idx="4">
                  <c:v>0.31563845050215206</c:v>
                </c:pt>
                <c:pt idx="5">
                  <c:v>0.2974603044352358</c:v>
                </c:pt>
                <c:pt idx="6">
                  <c:v>0.31067078368599588</c:v>
                </c:pt>
                <c:pt idx="7">
                  <c:v>0.36440533957668581</c:v>
                </c:pt>
                <c:pt idx="8">
                  <c:v>0.40132482999189689</c:v>
                </c:pt>
                <c:pt idx="9">
                  <c:v>0.42683449207552182</c:v>
                </c:pt>
              </c:numCache>
            </c:numRef>
          </c:val>
        </c:ser>
        <c:marker val="1"/>
        <c:axId val="99412608"/>
        <c:axId val="104661376"/>
      </c:lineChart>
      <c:catAx>
        <c:axId val="99412608"/>
        <c:scaling>
          <c:orientation val="minMax"/>
        </c:scaling>
        <c:axPos val="b"/>
        <c:numFmt formatCode="General" sourceLinked="1"/>
        <c:tickLblPos val="nextTo"/>
        <c:crossAx val="104661376"/>
        <c:crosses val="autoZero"/>
        <c:auto val="1"/>
        <c:lblAlgn val="ctr"/>
        <c:lblOffset val="100"/>
      </c:catAx>
      <c:valAx>
        <c:axId val="104661376"/>
        <c:scaling>
          <c:orientation val="minMax"/>
        </c:scaling>
        <c:axPos val="l"/>
        <c:majorGridlines/>
        <c:numFmt formatCode="General" sourceLinked="1"/>
        <c:tickLblPos val="nextTo"/>
        <c:crossAx val="99412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Взгляд в будущее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30 октября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…и практика</a:t>
            </a:r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1258" y="5357826"/>
            <a:ext cx="28729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Расчет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r*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кв. 2023 года.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38" y="1196752"/>
            <a:ext cx="66389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56084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Взгляд в будущее: тренды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1340768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Естественная процентная </a:t>
            </a:r>
            <a:r>
              <a:rPr lang="ru-RU" sz="1600" dirty="0" smtClean="0">
                <a:latin typeface="+mj-lt"/>
              </a:rPr>
              <a:t>ставка</a:t>
            </a:r>
            <a:r>
              <a:rPr lang="en-US" sz="1600" dirty="0" smtClean="0">
                <a:latin typeface="+mj-lt"/>
              </a:rPr>
              <a:t> (r*)</a:t>
            </a:r>
            <a:r>
              <a:rPr lang="ru-RU" sz="1600" dirty="0" smtClean="0">
                <a:latin typeface="+mj-lt"/>
              </a:rPr>
              <a:t>: </a:t>
            </a:r>
            <a:r>
              <a:rPr lang="ru-RU" sz="1600" dirty="0" smtClean="0">
                <a:latin typeface="+mj-lt"/>
              </a:rPr>
              <a:t>долговременный низкий уровень.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Рост рынков: масштаб компенсирует низкую доходность.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Secular Stagnation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Заметный технологический прогресс – но с преимуществом инноваций </a:t>
            </a:r>
            <a:r>
              <a:rPr lang="en-US" sz="1600" dirty="0" smtClean="0">
                <a:latin typeface="+mj-lt"/>
              </a:rPr>
              <a:t>III </a:t>
            </a:r>
            <a:r>
              <a:rPr lang="ru-RU" sz="1600" dirty="0" smtClean="0">
                <a:latin typeface="+mj-lt"/>
              </a:rPr>
              <a:t>типа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Вероятны политические потрясения: попытки как-то встряхнуть мир, чтоб что-то произошло и как-то перезагрузился рост.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Варианты: </a:t>
            </a:r>
            <a:r>
              <a:rPr lang="en-US" sz="1600" dirty="0" smtClean="0">
                <a:latin typeface="+mj-lt"/>
              </a:rPr>
              <a:t>III </a:t>
            </a:r>
            <a:r>
              <a:rPr lang="ru-RU" sz="1600" dirty="0" smtClean="0">
                <a:latin typeface="+mj-lt"/>
              </a:rPr>
              <a:t>мировая война (антиисламская), война с Китаем, </a:t>
            </a:r>
            <a:r>
              <a:rPr lang="ru-RU" sz="1600" dirty="0" err="1" smtClean="0">
                <a:latin typeface="+mj-lt"/>
              </a:rPr>
              <a:t>декаплинг</a:t>
            </a:r>
            <a:r>
              <a:rPr lang="ru-RU" sz="1600" dirty="0" smtClean="0">
                <a:latin typeface="+mj-lt"/>
              </a:rPr>
              <a:t> «Золотой миллиард </a:t>
            </a:r>
            <a:r>
              <a:rPr lang="en-US" sz="1600" dirty="0" err="1" smtClean="0">
                <a:latin typeface="+mj-lt"/>
              </a:rPr>
              <a:t>vs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дикари», ББД, контроль через вирусы / </a:t>
            </a:r>
            <a:r>
              <a:rPr lang="en-US" sz="1600" dirty="0" smtClean="0">
                <a:latin typeface="+mj-lt"/>
              </a:rPr>
              <a:t>ESG</a:t>
            </a:r>
            <a:r>
              <a:rPr lang="ru-RU" sz="1600" dirty="0" smtClean="0"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Может быть – продление жизни и экспансия в космос.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Постепенная деградация национальных государств и наций как </a:t>
            </a:r>
            <a:r>
              <a:rPr lang="ru-RU" sz="1600" dirty="0" err="1" smtClean="0">
                <a:latin typeface="+mj-lt"/>
              </a:rPr>
              <a:t>акторов</a:t>
            </a:r>
            <a:r>
              <a:rPr lang="ru-RU" sz="1600" dirty="0" smtClean="0">
                <a:latin typeface="+mj-lt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861048"/>
            <a:ext cx="67056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39104" y="6042774"/>
            <a:ext cx="41211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Рост ВВП на душу не превышал 0,5% !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№12: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2474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Капитализм достиг своих пределов к последней четверти </a:t>
            </a:r>
            <a:r>
              <a:rPr lang="en-US" sz="1600" dirty="0" smtClean="0">
                <a:latin typeface="+mj-lt"/>
              </a:rPr>
              <a:t>XIX </a:t>
            </a:r>
            <a:r>
              <a:rPr lang="ru-RU" sz="1600" dirty="0" smtClean="0">
                <a:latin typeface="+mj-lt"/>
              </a:rPr>
              <a:t>века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Капитализм трансформировался в ходе двух мировых войн.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Капитализм трансформировался еще раз после стагфляции 70-х годов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Капитализм достиг третьего онтологического предела сейчас, в настоящее время.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Основная причина остановки экономического роста – исчерпание неохваченного капитализмом спроса.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Рассмотрены некоторые тренды, указующие на возможное будущее.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83768" y="332656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61476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5013176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neoconomica.org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016800"/>
            <a:ext cx="1942768" cy="19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86748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6588224" y="5013176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t.me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wnloads\qr_youtub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63888" y="3016800"/>
            <a:ext cx="1956737" cy="1969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699792" y="5013176"/>
            <a:ext cx="376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www.youtube.com/neoconomica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Курс «Введение в </a:t>
            </a:r>
            <a:r>
              <a:rPr lang="ru-RU" dirty="0" err="1" smtClean="0"/>
              <a:t>неокономику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1823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Генезис и аксиоматика </a:t>
            </a:r>
            <a:r>
              <a:rPr lang="ru-RU" sz="1600" dirty="0" err="1" smtClean="0">
                <a:latin typeface="+mj-lt"/>
              </a:rPr>
              <a:t>неокономики</a:t>
            </a:r>
            <a:endParaRPr lang="ru-RU" sz="1600" dirty="0" smtClean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и все-все-все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Деньги, разделение труда и воспроизводственный контур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Воспроизводственный контур, взаимодействие контуров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Формирование финансового сектора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1.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Государство. Часть 2.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Пространство в экономике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Страны развитые и развивающиеся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Экономический рост: почему был и куда делся?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Предприниматель, инновация и фирма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latin typeface="+mj-lt"/>
              </a:rPr>
              <a:t>Взгляд в будущее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«Рынок» и «капитализм»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«Рынок» существовал всегда.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«Капитализм» начался с промышленной революции – массовой постановкой на службу человеку сил природы, и было это именно что в Англии, а не в Голландии.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Производство обусловлено тем, что на его продукцию есть платежеспособный спрос. Проще говоря, есть БАБЛО.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Впервые показано у Р.Люксембург в «Накоплении капитала»: капитализм распространяется как «вирус» в рыночной, но </a:t>
            </a:r>
            <a:r>
              <a:rPr lang="ru-RU" sz="1600" dirty="0" err="1" smtClean="0">
                <a:latin typeface="+mj-lt"/>
              </a:rPr>
              <a:t>не-капиталистической</a:t>
            </a:r>
            <a:r>
              <a:rPr lang="ru-RU" sz="1600" dirty="0" smtClean="0">
                <a:latin typeface="+mj-lt"/>
              </a:rPr>
              <a:t> экономике, вовлекая и структурируя население и его деятельность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3717032"/>
            <a:ext cx="26388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strike="sngStrike" dirty="0" smtClean="0">
                <a:latin typeface="+mj-lt"/>
              </a:rPr>
              <a:t>Т – Д –Т</a:t>
            </a:r>
            <a:r>
              <a:rPr lang="ru-RU" sz="4000" dirty="0" smtClean="0"/>
              <a:t> 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ru-RU" sz="4000" dirty="0" smtClean="0">
                <a:latin typeface="+mj-lt"/>
              </a:rPr>
              <a:t>Д – Т – Д</a:t>
            </a:r>
            <a:r>
              <a:rPr lang="en-US" sz="4000" dirty="0" smtClean="0">
                <a:latin typeface="+mj-lt"/>
              </a:rPr>
              <a:t>’</a:t>
            </a:r>
            <a:r>
              <a:rPr lang="ru-RU" sz="4000" dirty="0" smtClean="0">
                <a:latin typeface="+mj-lt"/>
              </a:rPr>
              <a:t> </a:t>
            </a:r>
            <a:endParaRPr lang="ru-RU" sz="40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66986" y="5877272"/>
            <a:ext cx="5944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 это те деньги, которые в системе всегда только одни.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онтологический кризис капитализма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«Великая ценовая депрессия», он же «долгая депрессия»: 1872 – </a:t>
            </a:r>
            <a:r>
              <a:rPr lang="en-US" sz="1600" dirty="0" smtClean="0">
                <a:latin typeface="+mj-lt"/>
              </a:rPr>
              <a:t>~</a:t>
            </a:r>
            <a:r>
              <a:rPr lang="ru-RU" sz="1600" dirty="0" smtClean="0">
                <a:latin typeface="+mj-lt"/>
              </a:rPr>
              <a:t>1896.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Ключевая причина: исчерпание «доступных» запасов денег – золота и серебра.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Выражение: дефляция. За 70-е годы номинальная </a:t>
            </a:r>
            <a:r>
              <a:rPr lang="ru-RU" sz="1600" dirty="0" err="1" smtClean="0">
                <a:latin typeface="+mj-lt"/>
              </a:rPr>
              <a:t>з</a:t>
            </a:r>
            <a:r>
              <a:rPr lang="ru-RU" sz="1600" dirty="0" smtClean="0">
                <a:latin typeface="+mj-lt"/>
              </a:rPr>
              <a:t>/</a:t>
            </a:r>
            <a:r>
              <a:rPr lang="ru-RU" sz="1600" dirty="0" err="1" smtClean="0">
                <a:latin typeface="+mj-lt"/>
              </a:rPr>
              <a:t>п</a:t>
            </a:r>
            <a:r>
              <a:rPr lang="ru-RU" sz="1600" dirty="0" smtClean="0">
                <a:latin typeface="+mj-lt"/>
              </a:rPr>
              <a:t> в США упала на четверть.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Выход: более активное введение бумажных денег, закон </a:t>
            </a:r>
            <a:r>
              <a:rPr lang="ru-RU" sz="1600" dirty="0" err="1" smtClean="0">
                <a:latin typeface="+mj-lt"/>
              </a:rPr>
              <a:t>Шермана</a:t>
            </a:r>
            <a:r>
              <a:rPr lang="ru-RU" sz="1600" dirty="0" smtClean="0">
                <a:latin typeface="+mj-lt"/>
              </a:rPr>
              <a:t> в США (о скупке серебра), освоение Клондайка (с 1896)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Кроме того: инновации </a:t>
            </a:r>
            <a:r>
              <a:rPr lang="en-US" sz="1600" dirty="0" smtClean="0">
                <a:latin typeface="+mj-lt"/>
              </a:rPr>
              <a:t>I </a:t>
            </a:r>
            <a:r>
              <a:rPr lang="ru-RU" sz="1600" dirty="0" smtClean="0">
                <a:latin typeface="+mj-lt"/>
              </a:rPr>
              <a:t>типа («дороги»), рост госдолгов, НТР и милитаризация.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На выходе: ФРС США и две мировых войны, конец «</a:t>
            </a:r>
            <a:r>
              <a:rPr lang="ru-RU" sz="1600" dirty="0" err="1" smtClean="0">
                <a:latin typeface="+mj-lt"/>
              </a:rPr>
              <a:t>техзон</a:t>
            </a:r>
            <a:r>
              <a:rPr lang="ru-RU" sz="1600" dirty="0" smtClean="0">
                <a:latin typeface="+mj-lt"/>
              </a:rPr>
              <a:t>», глобализация современного образца.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3356992"/>
            <a:ext cx="5400600" cy="286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3356992"/>
            <a:ext cx="23717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онтологический кризис капитализма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2089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Мир за 25 послевоенных лет (оно же «золотое тридцатилетие») выбрал лимиты «глобализации».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«Экономические чудеса» – японское, корейское, немецкое, итальянское, французское, греческое.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Предел роста – стагфляция 70-х годов прошлого века.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Выход: полная отвязка от золота (Ямайская валютная система 1976 года). Золото и серебро как товар.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Активное начало инвестиционного взаимодействия с недоразвитыми странами (Китай в первую очередь).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Помог и «зажим» Пола </a:t>
            </a:r>
            <a:r>
              <a:rPr lang="ru-RU" sz="1600" dirty="0" err="1" smtClean="0">
                <a:latin typeface="+mj-lt"/>
              </a:rPr>
              <a:t>Волкера</a:t>
            </a:r>
            <a:r>
              <a:rPr lang="ru-RU" sz="1600" dirty="0" smtClean="0">
                <a:latin typeface="+mj-lt"/>
              </a:rPr>
              <a:t> – ставка под 20% для </a:t>
            </a:r>
            <a:r>
              <a:rPr lang="ru-RU" sz="1600" dirty="0" err="1" smtClean="0">
                <a:latin typeface="+mj-lt"/>
              </a:rPr>
              <a:t>упрессовывания</a:t>
            </a:r>
            <a:r>
              <a:rPr lang="ru-RU" sz="1600" dirty="0" smtClean="0">
                <a:latin typeface="+mj-lt"/>
              </a:rPr>
              <a:t> инфляции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Демонтаж социалистической системы. Польша – 1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49685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1989 год – годовая инфляция в 640%, повальная нищета населения, промышленное производство рухнуло на треть, а 40% предприятий – в </a:t>
            </a:r>
            <a:r>
              <a:rPr lang="ru-RU" sz="1600" dirty="0" err="1" smtClean="0">
                <a:latin typeface="+mj-lt"/>
              </a:rPr>
              <a:t>предбанкротном</a:t>
            </a:r>
            <a:r>
              <a:rPr lang="ru-RU" sz="1600" dirty="0" smtClean="0">
                <a:latin typeface="+mj-lt"/>
              </a:rPr>
              <a:t> состоянии.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1970-1971 годах и в 1976 году в стране были существенные антикоммунистические волнения.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Повышение уровня жизни населения – кредиты и помощь СССР.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Конец – во второй половине 80-х годов. Кончились деньги у СССР, а кредиты надо обслуживать.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1989 год – коммунисты на выход, правительство у «Солидарности»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Бальцерович получает приглашение чинить экономику.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Что делать?</a:t>
            </a:r>
          </a:p>
        </p:txBody>
      </p:sp>
      <p:sp>
        <p:nvSpPr>
          <p:cNvPr id="2050" name="AutoShape 2" descr="Лешек Бальцерович: фото, биография, дось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Лешек Бальцерович: фото, биография, дось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Лешек Генрик Бальцерович – Книги Автора, Біографія,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Карта польши | Премиум вектор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1268760"/>
            <a:ext cx="3189004" cy="2664296"/>
          </a:xfrm>
          <a:prstGeom prst="rect">
            <a:avLst/>
          </a:prstGeom>
          <a:noFill/>
        </p:spPr>
      </p:pic>
      <p:pic>
        <p:nvPicPr>
          <p:cNvPr id="12" name="Picture 8" descr="Лешек Бальцерович — Википедиа нэвтэрхий толь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8184" y="4005064"/>
            <a:ext cx="2143125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488832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Демонтаж социалистической системы. Польша – 2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2050" name="AutoShape 2" descr="Лешек Бальцерович: фото, биография, дось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Лешек Бальцерович: фото, биография, дось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Лешек Генрик Бальцерович – Книги Автора, Біографія,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251520" y="1268760"/>
            <a:ext cx="59046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Группа Бальцеровича оперативно разработала и представила на суд общества программу реформ.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Шоковая терапия, банкротство «зомби», запрет эмиссионного финансирования дефицита, облегчение открытия компаний, либерализация цен, внешней торговли и вывода капитала.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Закон по таможенному праву унифицировал таможенные ставки для всех видов предприятий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Закон о налогах устранял дифференциацию в ставках.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Правительство: контроль только за ценами на ЖКХ и на ОТ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Инфляция снизилась с 640% в 1989 году до 70% в 1991 году.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Запад списал половину долга, программы помощи в открытии своего бизнеса (МСП в Польше – 47% ВВП в 2015 году).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Отставка Бальцеровича, откат – но «коммунизм» уже не вернулся.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В 1997 он вернулся, довел реформы до конца, после чего стал главой ЦБ до 2007 года.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2005 – орден Белого Орла.</a:t>
            </a:r>
          </a:p>
        </p:txBody>
      </p:sp>
      <p:sp>
        <p:nvSpPr>
          <p:cNvPr id="25602" name="AutoShape 2" descr="Информационные материалы :: Военные награды :: Первая мировая вой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4" name="Picture 4" descr="Орден Белого орла (Польша) — Википеди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6" y="1389012"/>
            <a:ext cx="2892207" cy="3264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56084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онтологический кризис капитализма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457324" y="2204864"/>
          <a:ext cx="6286501" cy="349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115616" y="5654834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+mj-lt"/>
              </a:rPr>
              <a:t>ВВП на душу, в текущих долларах, приведено к уровню США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83568" y="1340768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Достижение лимита инвестиционного способа взаимодействия.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Завершение «Эпохи роста».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Естественная процентная ставка (</a:t>
            </a:r>
            <a:r>
              <a:rPr lang="en-US" dirty="0" smtClean="0"/>
              <a:t>r*)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теория…</a:t>
            </a:r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8" name="Picture 7" descr="rst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38250" y="2333643"/>
            <a:ext cx="6667500" cy="3667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5852" y="5929330"/>
            <a:ext cx="64294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Т.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Любик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600" i="1" dirty="0" err="1" smtClean="0">
                <a:latin typeface="Arial" pitchFamily="34" charset="0"/>
                <a:cs typeface="Arial" pitchFamily="34" charset="0"/>
              </a:rPr>
              <a:t>К.Мэттес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расчет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r*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, 2015 год 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142984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Естественная процентная ставка: теоретически рассчитываемый показатель, обозначающий ту реальную процентную ставку, которая наблюдается, когда экономика растет близко к своему потенциалу и находится в более-менее равновесном состоянии.</a:t>
            </a:r>
            <a:endParaRPr lang="ru-RU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16185</TotalTime>
  <Words>909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Начальная</vt:lpstr>
      <vt:lpstr>Взгляд в будущее</vt:lpstr>
      <vt:lpstr>Курс «Введение в неокономику»</vt:lpstr>
      <vt:lpstr>«Рынок» и «капитализм»</vt:lpstr>
      <vt:lpstr>I онтологический кризис капитализма</vt:lpstr>
      <vt:lpstr>II онтологический кризис капитализма</vt:lpstr>
      <vt:lpstr>Демонтаж социалистической системы. Польша – 1</vt:lpstr>
      <vt:lpstr>Демонтаж социалистической системы. Польша – 2</vt:lpstr>
      <vt:lpstr>III онтологический кризис капитализма</vt:lpstr>
      <vt:lpstr>Естественная процентная ставка (r*): теория…</vt:lpstr>
      <vt:lpstr>…и практика</vt:lpstr>
      <vt:lpstr>Взгляд в будущее: тренды</vt:lpstr>
      <vt:lpstr>Лекция №12: итоги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320</cp:revision>
  <dcterms:created xsi:type="dcterms:W3CDTF">2017-12-28T16:04:44Z</dcterms:created>
  <dcterms:modified xsi:type="dcterms:W3CDTF">2024-01-11T09:39:27Z</dcterms:modified>
</cp:coreProperties>
</file>