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4"/>
  </p:notesMasterIdLst>
  <p:sldIdLst>
    <p:sldId id="256" r:id="rId2"/>
    <p:sldId id="270" r:id="rId3"/>
    <p:sldId id="296" r:id="rId4"/>
    <p:sldId id="297" r:id="rId5"/>
    <p:sldId id="300" r:id="rId6"/>
    <p:sldId id="298" r:id="rId7"/>
    <p:sldId id="299" r:id="rId8"/>
    <p:sldId id="301" r:id="rId9"/>
    <p:sldId id="302" r:id="rId10"/>
    <p:sldId id="303" r:id="rId11"/>
    <p:sldId id="304" r:id="rId12"/>
    <p:sldId id="308" r:id="rId13"/>
    <p:sldId id="306" r:id="rId14"/>
    <p:sldId id="307" r:id="rId15"/>
    <p:sldId id="305" r:id="rId16"/>
    <p:sldId id="309" r:id="rId17"/>
    <p:sldId id="310" r:id="rId18"/>
    <p:sldId id="311" r:id="rId19"/>
    <p:sldId id="312" r:id="rId20"/>
    <p:sldId id="313" r:id="rId21"/>
    <p:sldId id="275" r:id="rId22"/>
    <p:sldId id="25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88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8" autoAdjust="0"/>
  </p:normalViewPr>
  <p:slideViewPr>
    <p:cSldViewPr>
      <p:cViewPr>
        <p:scale>
          <a:sx n="100" d="100"/>
          <a:sy n="100" d="100"/>
        </p:scale>
        <p:origin x="-216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v>USA</c:v>
          </c:tx>
          <c:marker>
            <c:symbol val="none"/>
          </c:marker>
          <c:cat>
            <c:numRef>
              <c:f>Sheet1!$H$2:$H$11</c:f>
              <c:numCache>
                <c:formatCode>General</c:formatCode>
                <c:ptCount val="10"/>
                <c:pt idx="0">
                  <c:v>1975</c:v>
                </c:pt>
                <c:pt idx="1">
                  <c:v>1980</c:v>
                </c:pt>
                <c:pt idx="2">
                  <c:v>1985</c:v>
                </c:pt>
                <c:pt idx="3">
                  <c:v>1990</c:v>
                </c:pt>
                <c:pt idx="4">
                  <c:v>1995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Sheet1!$I$2:$I$11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1"/>
          <c:order val="1"/>
          <c:tx>
            <c:v>Japan</c:v>
          </c:tx>
          <c:marker>
            <c:symbol val="none"/>
          </c:marker>
          <c:cat>
            <c:numRef>
              <c:f>Sheet1!$H$2:$H$11</c:f>
              <c:numCache>
                <c:formatCode>General</c:formatCode>
                <c:ptCount val="10"/>
                <c:pt idx="0">
                  <c:v>1975</c:v>
                </c:pt>
                <c:pt idx="1">
                  <c:v>1980</c:v>
                </c:pt>
                <c:pt idx="2">
                  <c:v>1985</c:v>
                </c:pt>
                <c:pt idx="3">
                  <c:v>1990</c:v>
                </c:pt>
                <c:pt idx="4">
                  <c:v>1995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Sheet1!$J$2:$J$11</c:f>
              <c:numCache>
                <c:formatCode>General</c:formatCode>
                <c:ptCount val="10"/>
                <c:pt idx="0">
                  <c:v>0.5965303140978816</c:v>
                </c:pt>
                <c:pt idx="1">
                  <c:v>0.61294106457851283</c:v>
                </c:pt>
                <c:pt idx="2">
                  <c:v>0.65407906764168278</c:v>
                </c:pt>
                <c:pt idx="3">
                  <c:v>0.72850771517916668</c:v>
                </c:pt>
                <c:pt idx="4">
                  <c:v>0.72144906743185122</c:v>
                </c:pt>
                <c:pt idx="5">
                  <c:v>0.64477085299306713</c:v>
                </c:pt>
                <c:pt idx="6">
                  <c:v>0.62698668283165049</c:v>
                </c:pt>
                <c:pt idx="7">
                  <c:v>0.62198138322980234</c:v>
                </c:pt>
                <c:pt idx="8">
                  <c:v>0.61590500687079475</c:v>
                </c:pt>
                <c:pt idx="9">
                  <c:v>0.59380869221391186</c:v>
                </c:pt>
              </c:numCache>
            </c:numRef>
          </c:val>
        </c:ser>
        <c:ser>
          <c:idx val="2"/>
          <c:order val="2"/>
          <c:tx>
            <c:v>Germany</c:v>
          </c:tx>
          <c:marker>
            <c:symbol val="none"/>
          </c:marker>
          <c:cat>
            <c:numRef>
              <c:f>Sheet1!$H$2:$H$11</c:f>
              <c:numCache>
                <c:formatCode>General</c:formatCode>
                <c:ptCount val="10"/>
                <c:pt idx="0">
                  <c:v>1975</c:v>
                </c:pt>
                <c:pt idx="1">
                  <c:v>1980</c:v>
                </c:pt>
                <c:pt idx="2">
                  <c:v>1985</c:v>
                </c:pt>
                <c:pt idx="3">
                  <c:v>1990</c:v>
                </c:pt>
                <c:pt idx="4">
                  <c:v>1995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Sheet1!$K$2:$K$11</c:f>
              <c:numCache>
                <c:formatCode>General</c:formatCode>
                <c:ptCount val="10"/>
                <c:pt idx="0">
                  <c:v>0.73195763330898556</c:v>
                </c:pt>
                <c:pt idx="1">
                  <c:v>0.75135529277494262</c:v>
                </c:pt>
                <c:pt idx="2">
                  <c:v>0.7321183729433276</c:v>
                </c:pt>
                <c:pt idx="3">
                  <c:v>0.75575434459424862</c:v>
                </c:pt>
                <c:pt idx="4">
                  <c:v>0.75628885700621762</c:v>
                </c:pt>
                <c:pt idx="5">
                  <c:v>0.70754523448077877</c:v>
                </c:pt>
                <c:pt idx="6">
                  <c:v>0.668889351948323</c:v>
                </c:pt>
                <c:pt idx="7">
                  <c:v>0.71295055038423061</c:v>
                </c:pt>
                <c:pt idx="8">
                  <c:v>0.7241288185758088</c:v>
                </c:pt>
                <c:pt idx="9">
                  <c:v>0.71310422089689962</c:v>
                </c:pt>
              </c:numCache>
            </c:numRef>
          </c:val>
        </c:ser>
        <c:ser>
          <c:idx val="3"/>
          <c:order val="3"/>
          <c:tx>
            <c:v>South Korea</c:v>
          </c:tx>
          <c:marker>
            <c:symbol val="none"/>
          </c:marker>
          <c:cat>
            <c:numRef>
              <c:f>Sheet1!$H$2:$H$11</c:f>
              <c:numCache>
                <c:formatCode>General</c:formatCode>
                <c:ptCount val="10"/>
                <c:pt idx="0">
                  <c:v>1975</c:v>
                </c:pt>
                <c:pt idx="1">
                  <c:v>1980</c:v>
                </c:pt>
                <c:pt idx="2">
                  <c:v>1985</c:v>
                </c:pt>
                <c:pt idx="3">
                  <c:v>1990</c:v>
                </c:pt>
                <c:pt idx="4">
                  <c:v>1995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Sheet1!$L$2:$L$11</c:f>
              <c:numCache>
                <c:formatCode>General</c:formatCode>
                <c:ptCount val="10"/>
                <c:pt idx="0">
                  <c:v>0.10609934258582918</c:v>
                </c:pt>
                <c:pt idx="1">
                  <c:v>0.12855467140094468</c:v>
                </c:pt>
                <c:pt idx="2">
                  <c:v>0.16996115173674606</c:v>
                </c:pt>
                <c:pt idx="3">
                  <c:v>0.24004203619213643</c:v>
                </c:pt>
                <c:pt idx="4">
                  <c:v>0.32061214729794407</c:v>
                </c:pt>
                <c:pt idx="5">
                  <c:v>0.34858244779058828</c:v>
                </c:pt>
                <c:pt idx="6">
                  <c:v>0.40142832787133681</c:v>
                </c:pt>
                <c:pt idx="7">
                  <c:v>0.48054302059928627</c:v>
                </c:pt>
                <c:pt idx="8">
                  <c:v>0.50618371445685451</c:v>
                </c:pt>
                <c:pt idx="9">
                  <c:v>0.5212692345711557</c:v>
                </c:pt>
              </c:numCache>
            </c:numRef>
          </c:val>
        </c:ser>
        <c:ser>
          <c:idx val="4"/>
          <c:order val="4"/>
          <c:tx>
            <c:v>Taiwan</c:v>
          </c:tx>
          <c:marker>
            <c:symbol val="none"/>
          </c:marker>
          <c:cat>
            <c:numRef>
              <c:f>Sheet1!$H$2:$H$11</c:f>
              <c:numCache>
                <c:formatCode>General</c:formatCode>
                <c:ptCount val="10"/>
                <c:pt idx="0">
                  <c:v>1975</c:v>
                </c:pt>
                <c:pt idx="1">
                  <c:v>1980</c:v>
                </c:pt>
                <c:pt idx="2">
                  <c:v>1985</c:v>
                </c:pt>
                <c:pt idx="3">
                  <c:v>1990</c:v>
                </c:pt>
                <c:pt idx="4">
                  <c:v>1995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2015</c:v>
                </c:pt>
                <c:pt idx="9">
                  <c:v>2019</c:v>
                </c:pt>
              </c:numCache>
            </c:numRef>
          </c:cat>
          <c:val>
            <c:numRef>
              <c:f>Sheet1!$M$2:$M$11</c:f>
              <c:numCache>
                <c:formatCode>General</c:formatCode>
                <c:ptCount val="10"/>
                <c:pt idx="0">
                  <c:v>3.6523009495982466E-2</c:v>
                </c:pt>
                <c:pt idx="1">
                  <c:v>6.6575785435754348E-2</c:v>
                </c:pt>
                <c:pt idx="2">
                  <c:v>0.10569012797074967</c:v>
                </c:pt>
                <c:pt idx="3">
                  <c:v>0.21274414312810802</c:v>
                </c:pt>
                <c:pt idx="4">
                  <c:v>0.31563845050215206</c:v>
                </c:pt>
                <c:pt idx="5">
                  <c:v>0.2974603044352358</c:v>
                </c:pt>
                <c:pt idx="6">
                  <c:v>0.31067078368599554</c:v>
                </c:pt>
                <c:pt idx="7">
                  <c:v>0.36440533957668581</c:v>
                </c:pt>
                <c:pt idx="8">
                  <c:v>0.4013248299918965</c:v>
                </c:pt>
                <c:pt idx="9">
                  <c:v>0.42683449207552165</c:v>
                </c:pt>
              </c:numCache>
            </c:numRef>
          </c:val>
        </c:ser>
        <c:marker val="1"/>
        <c:axId val="100550912"/>
        <c:axId val="100556800"/>
      </c:lineChart>
      <c:catAx>
        <c:axId val="100550912"/>
        <c:scaling>
          <c:orientation val="minMax"/>
        </c:scaling>
        <c:axPos val="b"/>
        <c:numFmt formatCode="General" sourceLinked="1"/>
        <c:tickLblPos val="nextTo"/>
        <c:crossAx val="100556800"/>
        <c:crosses val="autoZero"/>
        <c:auto val="1"/>
        <c:lblAlgn val="ctr"/>
        <c:lblOffset val="100"/>
      </c:catAx>
      <c:valAx>
        <c:axId val="100556800"/>
        <c:scaling>
          <c:orientation val="minMax"/>
        </c:scaling>
        <c:axPos val="l"/>
        <c:majorGridlines/>
        <c:numFmt formatCode="General" sourceLinked="1"/>
        <c:tickLblPos val="nextTo"/>
        <c:crossAx val="10055091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9903A-4E79-4219-A03B-A013880CC8E9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3DD6-FAB6-471E-B4B3-6E0CC766E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1D9FD0E-1DE8-4B9C-8817-D8E882E8070A}" type="datetime1">
              <a:rPr lang="ru-RU" smtClean="0"/>
              <a:pPr/>
              <a:t>07.01.2024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neoconomica.ru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E652FEC-5D86-4672-BBF2-BBE49AC5F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435C-6271-497D-A4E8-377C4D8EC4A0}" type="datetime1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neoconomica.ru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2FEC-5D86-4672-BBF2-BBE49AC5F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CF78-B2ED-41AC-87DA-0C4F770D8FE0}" type="datetime1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neoconomica.ru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2FEC-5D86-4672-BBF2-BBE49AC5F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051-129B-49C1-865D-B529CC09E5EA}" type="datetime1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neoconomica.ru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2FEC-5D86-4672-BBF2-BBE49AC5F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6BEE5DA-66CE-4D1A-BF70-D43886AB4F25}" type="datetime1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neoconomica.ru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E652FEC-5D86-4672-BBF2-BBE49AC5F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EEF5-4C06-4FAE-886C-FD570C7C471C}" type="datetime1">
              <a:rPr lang="ru-RU" smtClean="0"/>
              <a:pPr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neoconomica.ru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2FEC-5D86-4672-BBF2-BBE49AC5F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AFBE-D141-489E-98DD-956E2305DFCA}" type="datetime1">
              <a:rPr lang="ru-RU" smtClean="0"/>
              <a:pPr/>
              <a:t>07.01.2024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neoconomica.ru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2FEC-5D86-4672-BBF2-BBE49AC5F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C08E-5FC3-4A1E-9ED8-66D8852CF52B}" type="datetime1">
              <a:rPr lang="ru-RU" smtClean="0"/>
              <a:pPr/>
              <a:t>07.01.2024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neoconomica.ru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2FEC-5D86-4672-BBF2-BBE49AC5F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586C-32B4-4DE0-BA0B-2D535CD89117}" type="datetime1">
              <a:rPr lang="ru-RU" smtClean="0"/>
              <a:pPr/>
              <a:t>07.01.2024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neoconomica.ru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2FEC-5D86-4672-BBF2-BBE49AC5F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C228-33D2-4264-87CF-F5774753CE3F}" type="datetime1">
              <a:rPr lang="ru-RU" smtClean="0"/>
              <a:pPr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neoconomica.ru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2FEC-5D86-4672-BBF2-BBE49AC5F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998C-A8C5-4D17-9AB7-AB40E6726703}" type="datetime1">
              <a:rPr lang="ru-RU" smtClean="0"/>
              <a:pPr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neoconomica.ru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2FEC-5D86-4672-BBF2-BBE49AC5F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4FF25E9-DE8D-4D83-B8AE-01DCF473EF9B}" type="datetime1">
              <a:rPr lang="ru-RU" smtClean="0"/>
              <a:pPr/>
              <a:t>07.01.2024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neoconomica.ru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652FEC-5D86-4672-BBF2-BBE49AC5F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za.org/en/publications/dp/14198/income-changes-do-not-influence-political-participation-evidence-from-comparative-panel-dat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mbridge.org/core/journals/european-political-science-review/article/dont-play-if-you-cant-win-does-economic-inequality-undermine-political-equality/2614625FB94C52562761C8A2D4E5D0A8" TargetMode="External"/><Relationship Id="rId4" Type="http://schemas.openxmlformats.org/officeDocument/2006/relationships/hyperlink" Target="https://www.nber.org/papers/w2477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Предприниматель, </a:t>
            </a:r>
            <a:br>
              <a:rPr lang="ru-RU" dirty="0" smtClean="0"/>
            </a:br>
            <a:r>
              <a:rPr lang="ru-RU" dirty="0" smtClean="0"/>
              <a:t>инновация и фирма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16 октября 2023 года, г.Москва</a:t>
            </a:r>
            <a:endParaRPr lang="ru-RU" dirty="0"/>
          </a:p>
        </p:txBody>
      </p:sp>
      <p:pic>
        <p:nvPicPr>
          <p:cNvPr id="5" name="Рисунок 4" descr="horizontal-t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908720"/>
            <a:ext cx="6072162" cy="1753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488832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Понятие: предприниматель</a:t>
            </a:r>
            <a:endParaRPr lang="ru-RU" dirty="0"/>
          </a:p>
        </p:txBody>
      </p:sp>
      <p:pic>
        <p:nvPicPr>
          <p:cNvPr id="4" name="Содержимое 3" descr="vertical-350x35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64096" cy="864096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48064" y="6381328"/>
            <a:ext cx="3600400" cy="476672"/>
          </a:xfrm>
        </p:spPr>
        <p:txBody>
          <a:bodyPr/>
          <a:lstStyle/>
          <a:p>
            <a:r>
              <a:rPr lang="en-US" sz="1800" dirty="0" smtClean="0">
                <a:solidFill>
                  <a:srgbClr val="1D3885"/>
                </a:solidFill>
              </a:rPr>
              <a:t>neoconomica.org</a:t>
            </a:r>
            <a:endParaRPr lang="ru-RU" sz="1800" dirty="0">
              <a:solidFill>
                <a:srgbClr val="1D3885"/>
              </a:solidFill>
            </a:endParaRPr>
          </a:p>
        </p:txBody>
      </p:sp>
      <p:pic>
        <p:nvPicPr>
          <p:cNvPr id="15362" name="Picture 2" descr="Essay on the Nature of Trade in Gene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2" y="1500174"/>
            <a:ext cx="3238500" cy="27813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71472" y="4645422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+mj-lt"/>
              </a:rPr>
              <a:t>Если в городе или на улице шляпных мастеров больше, чем соответствующее число людей, покупающих там шляпы, то те, кто имеет меньше всего клиентов, должны разориться; если их слишком мало, то это будет представлять собой прибыльное предприятие, что побудит новых шляпных мастеров открыть там свои лавки; и именно таким образом предприниматели всех видов на свой страх и риск регулируют свое число в государстве. – </a:t>
            </a:r>
            <a:r>
              <a:rPr lang="ru-RU" sz="1600" b="1" dirty="0" smtClean="0">
                <a:latin typeface="+mj-lt"/>
              </a:rPr>
              <a:t>Ричард Кантильон,1755 год</a:t>
            </a:r>
            <a:endParaRPr lang="en-US" sz="1600" b="1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00496" y="135729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b="1" dirty="0" smtClean="0">
                <a:latin typeface="+mj-lt"/>
              </a:rPr>
              <a:t>«Предприниматель – человек, берущий на себя обязательство по производству или строительству объекта» -- 1723 год</a:t>
            </a:r>
            <a:endParaRPr lang="en-US" sz="1600" b="1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00496" y="2367029"/>
            <a:ext cx="46434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j-lt"/>
              </a:rPr>
              <a:t>Предприниматели никогда не могут знать ни объем потребления в своем городе, ни то, насколько охотно потребители будут покупать именно у них, понимая, что их конкуренты каждый день будут ежедневно пытаться переманить клиентов: все это создает для предпринимателей такую неопределенность, что каждый день кто-то из них разоряется.​</a:t>
            </a:r>
            <a:endParaRPr lang="ru-RU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488832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Понятие: разделение труда</a:t>
            </a:r>
            <a:endParaRPr lang="ru-RU" dirty="0"/>
          </a:p>
        </p:txBody>
      </p:sp>
      <p:pic>
        <p:nvPicPr>
          <p:cNvPr id="4" name="Содержимое 3" descr="vertical-350x35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64096" cy="864096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48064" y="6381328"/>
            <a:ext cx="3600400" cy="476672"/>
          </a:xfrm>
        </p:spPr>
        <p:txBody>
          <a:bodyPr/>
          <a:lstStyle/>
          <a:p>
            <a:r>
              <a:rPr lang="en-US" sz="1800" dirty="0" smtClean="0">
                <a:solidFill>
                  <a:srgbClr val="1D3885"/>
                </a:solidFill>
              </a:rPr>
              <a:t>neoconomica.org</a:t>
            </a:r>
            <a:endParaRPr lang="ru-RU" sz="1800" dirty="0">
              <a:solidFill>
                <a:srgbClr val="1D3885"/>
              </a:solidFill>
            </a:endParaRPr>
          </a:p>
        </p:txBody>
      </p:sp>
      <p:pic>
        <p:nvPicPr>
          <p:cNvPr id="2050" name="Picture 2" descr="D:\Downloads\smi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5327" y="1142984"/>
            <a:ext cx="2461383" cy="1155649"/>
          </a:xfrm>
          <a:prstGeom prst="rect">
            <a:avLst/>
          </a:prstGeom>
          <a:noFill/>
        </p:spPr>
      </p:pic>
      <p:pic>
        <p:nvPicPr>
          <p:cNvPr id="1026" name="Picture 2" descr="Адам Смит и куртка поденщи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548921"/>
            <a:ext cx="3643338" cy="445184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000496" y="2214554"/>
            <a:ext cx="51435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j-lt"/>
              </a:rPr>
              <a:t>«Шерстяная куртка, …которую носит поденный рабочий, как бы груба и проста она ни была, представляет собою продукт соединенного труда большого количества рабочих. Пастух, сортировщик, чесальщик шерсти, красильщик, прядильщик, ткач, </a:t>
            </a:r>
            <a:r>
              <a:rPr lang="ru-RU" sz="1600" dirty="0" err="1" smtClean="0">
                <a:latin typeface="+mj-lt"/>
              </a:rPr>
              <a:t>ворсировщик</a:t>
            </a:r>
            <a:r>
              <a:rPr lang="ru-RU" sz="1600" dirty="0" smtClean="0">
                <a:latin typeface="+mj-lt"/>
              </a:rPr>
              <a:t>, аппретурщик и многие др… А сколько… купцов и грузчиков должно было быть занято для доставки материалов от одних из этих рабочих к другим, живущим часто в весьма отдаленных частях страны! Сколько нужно было торговых сделок и водных перевозок, …судостроителей, матросов, </a:t>
            </a:r>
            <a:r>
              <a:rPr lang="ru-RU" sz="1600" dirty="0" err="1" smtClean="0">
                <a:latin typeface="+mj-lt"/>
              </a:rPr>
              <a:t>выделывателей</a:t>
            </a:r>
            <a:r>
              <a:rPr lang="ru-RU" sz="1600" dirty="0" smtClean="0">
                <a:latin typeface="+mj-lt"/>
              </a:rPr>
              <a:t> парусов, канатов, чтобы доставить различные материалы, употребляемые красильщиком и нередко привозимые из самых отдаленных концов земли» -- </a:t>
            </a:r>
            <a:r>
              <a:rPr lang="ru-RU" sz="1600" b="1" dirty="0" smtClean="0">
                <a:latin typeface="+mj-lt"/>
              </a:rPr>
              <a:t>Адам Смит, 1776 год</a:t>
            </a:r>
            <a:endParaRPr lang="en-US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488832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Виды разделения труда</a:t>
            </a:r>
            <a:endParaRPr lang="ru-RU" dirty="0"/>
          </a:p>
        </p:txBody>
      </p:sp>
      <p:pic>
        <p:nvPicPr>
          <p:cNvPr id="4" name="Содержимое 3" descr="vertical-350x35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64096" cy="864096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48064" y="6381328"/>
            <a:ext cx="3600400" cy="476672"/>
          </a:xfrm>
        </p:spPr>
        <p:txBody>
          <a:bodyPr/>
          <a:lstStyle/>
          <a:p>
            <a:r>
              <a:rPr lang="en-US" sz="1800" dirty="0" smtClean="0">
                <a:solidFill>
                  <a:srgbClr val="1D3885"/>
                </a:solidFill>
              </a:rPr>
              <a:t>neoconomica.org</a:t>
            </a:r>
            <a:endParaRPr lang="ru-RU" sz="1800" dirty="0">
              <a:solidFill>
                <a:srgbClr val="1D388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196752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+mj-lt"/>
              </a:rPr>
              <a:t>Виды РТ:</a:t>
            </a:r>
          </a:p>
          <a:p>
            <a:pPr>
              <a:buFont typeface="Arial" pitchFamily="34" charset="0"/>
              <a:buChar char="•"/>
            </a:pPr>
            <a:endParaRPr lang="ru-RU" sz="16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 Естественное (баба да кошка в избе, мужик да собака на дворе);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 Географическое (вино и шерсть по </a:t>
            </a:r>
            <a:r>
              <a:rPr lang="ru-RU" sz="1600" dirty="0" err="1" smtClean="0">
                <a:latin typeface="+mj-lt"/>
              </a:rPr>
              <a:t>Д.Рикардо</a:t>
            </a:r>
            <a:r>
              <a:rPr lang="ru-RU" sz="1600" dirty="0" smtClean="0">
                <a:latin typeface="+mj-lt"/>
              </a:rPr>
              <a:t>);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 Технологическое (внутри фирмы);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 </a:t>
            </a:r>
            <a:r>
              <a:rPr lang="ru-RU" sz="1600" b="1" dirty="0" smtClean="0">
                <a:latin typeface="+mj-lt"/>
              </a:rPr>
              <a:t>Отраслевое и межотраслевое (внутри цепочки создания ценности)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latin typeface="+mj-lt"/>
              </a:rPr>
              <a:t> </a:t>
            </a:r>
            <a:r>
              <a:rPr lang="en-US" sz="1600" b="1" dirty="0" smtClean="0">
                <a:latin typeface="+mj-lt"/>
              </a:rPr>
              <a:t>[You name it]</a:t>
            </a:r>
            <a:endParaRPr lang="ru-RU" sz="1600" b="1" dirty="0" smtClean="0">
              <a:latin typeface="+mj-lt"/>
            </a:endParaRPr>
          </a:p>
          <a:p>
            <a:pPr algn="just"/>
            <a:r>
              <a:rPr lang="ru-RU" sz="1600" dirty="0" smtClean="0">
                <a:latin typeface="+mj-lt"/>
              </a:rPr>
              <a:t/>
            </a:r>
            <a:br>
              <a:rPr lang="ru-RU" sz="1600" dirty="0" smtClean="0">
                <a:latin typeface="+mj-lt"/>
              </a:rPr>
            </a:br>
            <a:r>
              <a:rPr lang="ru-RU" sz="1600" i="1" dirty="0" smtClean="0">
                <a:latin typeface="+mj-lt"/>
              </a:rPr>
              <a:t>Отдельный ремесленник может произвести в день от 1 до 20 булавок максимум. А разделив процесс производства на 18 операций, обучив этим операциям отдельных работников и сформировав из них технологическую цепочку, мы можем произвести 48 тысяч булавок силами 10–18 менее квалифицированных рабочих. То есть производительность вырастает минимум в 240 раз – за счет разделения труда.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488832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Виды предпринимателей</a:t>
            </a:r>
            <a:endParaRPr lang="ru-RU" dirty="0"/>
          </a:p>
        </p:txBody>
      </p:sp>
      <p:pic>
        <p:nvPicPr>
          <p:cNvPr id="4" name="Содержимое 3" descr="vertical-350x35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64096" cy="864096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48064" y="6381328"/>
            <a:ext cx="3600400" cy="476672"/>
          </a:xfrm>
        </p:spPr>
        <p:txBody>
          <a:bodyPr/>
          <a:lstStyle/>
          <a:p>
            <a:r>
              <a:rPr lang="en-US" sz="1800" dirty="0" smtClean="0">
                <a:solidFill>
                  <a:srgbClr val="1D3885"/>
                </a:solidFill>
              </a:rPr>
              <a:t>neoconomica.org</a:t>
            </a:r>
            <a:endParaRPr lang="ru-RU" sz="1800" dirty="0">
              <a:solidFill>
                <a:srgbClr val="1D388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1571612"/>
            <a:ext cx="41758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 Военный;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 Торговый;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 Управленческий (проектный)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 </a:t>
            </a:r>
            <a:r>
              <a:rPr lang="ru-RU" sz="1600" b="1" dirty="0" smtClean="0">
                <a:latin typeface="+mj-lt"/>
              </a:rPr>
              <a:t>Технологический предприниматель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latin typeface="+mj-lt"/>
              </a:rPr>
              <a:t> Серийный технологический </a:t>
            </a:r>
            <a:br>
              <a:rPr lang="ru-RU" sz="1600" b="1" dirty="0" smtClean="0">
                <a:latin typeface="+mj-lt"/>
              </a:rPr>
            </a:br>
            <a:r>
              <a:rPr lang="ru-RU" sz="1600" b="1" dirty="0" smtClean="0">
                <a:latin typeface="+mj-lt"/>
              </a:rPr>
              <a:t>предприниматель</a:t>
            </a:r>
          </a:p>
        </p:txBody>
      </p:sp>
      <p:pic>
        <p:nvPicPr>
          <p:cNvPr id="60418" name="Picture 2" descr="Развитие как дефицитный ресурс - Петр Щедровиц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0370" y="1428736"/>
            <a:ext cx="3473662" cy="41163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4280608"/>
            <a:ext cx="69353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+mj-lt"/>
              </a:rPr>
              <a:t>Предприниматель – тот, кто видит косяки, </a:t>
            </a:r>
            <a:r>
              <a:rPr lang="ru-RU" sz="1600" dirty="0" smtClean="0">
                <a:latin typeface="+mj-lt"/>
              </a:rPr>
              <a:t>неудобства</a:t>
            </a:r>
            <a:r>
              <a:rPr lang="en-US" sz="1600" dirty="0" smtClean="0">
                <a:latin typeface="+mj-lt"/>
              </a:rPr>
              <a:t>,</a:t>
            </a:r>
            <a:r>
              <a:rPr lang="ru-RU" sz="1600" dirty="0" smtClean="0">
                <a:latin typeface="+mj-lt"/>
              </a:rPr>
              <a:t/>
            </a:r>
            <a:br>
              <a:rPr lang="ru-RU" sz="1600" dirty="0" smtClean="0">
                <a:latin typeface="+mj-lt"/>
              </a:rPr>
            </a:br>
            <a:r>
              <a:rPr lang="ru-RU" sz="1600" dirty="0" smtClean="0">
                <a:latin typeface="+mj-lt"/>
              </a:rPr>
              <a:t>потери в сложившейся системе разделения труда – </a:t>
            </a:r>
            <a:br>
              <a:rPr lang="ru-RU" sz="1600" dirty="0" smtClean="0">
                <a:latin typeface="+mj-lt"/>
              </a:rPr>
            </a:br>
            <a:r>
              <a:rPr lang="ru-RU" sz="1600" dirty="0" smtClean="0">
                <a:latin typeface="+mj-lt"/>
              </a:rPr>
              <a:t>и исправляет их, получая на этом </a:t>
            </a:r>
            <a:br>
              <a:rPr lang="ru-RU" sz="1600" dirty="0" smtClean="0">
                <a:latin typeface="+mj-lt"/>
              </a:rPr>
            </a:br>
            <a:r>
              <a:rPr lang="ru-RU" sz="1600" dirty="0" smtClean="0">
                <a:latin typeface="+mj-lt"/>
              </a:rPr>
              <a:t>свою </a:t>
            </a:r>
            <a:r>
              <a:rPr lang="ru-RU" sz="1600" b="1" dirty="0" smtClean="0">
                <a:latin typeface="+mj-lt"/>
              </a:rPr>
              <a:t>предпринимательскую прибыль</a:t>
            </a:r>
            <a:r>
              <a:rPr lang="ru-RU" sz="1600" dirty="0" smtClean="0">
                <a:latin typeface="+mj-lt"/>
              </a:rPr>
              <a:t>.</a:t>
            </a:r>
          </a:p>
          <a:p>
            <a:endParaRPr lang="ru-RU" sz="1600" dirty="0" smtClean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И именно что модификация сложившегося РТ </a:t>
            </a:r>
            <a:r>
              <a:rPr lang="ru-RU" sz="1600" b="1" dirty="0" smtClean="0">
                <a:latin typeface="+mj-lt"/>
              </a:rPr>
              <a:t>является инновацией</a:t>
            </a:r>
            <a:r>
              <a:rPr lang="ru-RU" sz="1600" dirty="0" smtClean="0">
                <a:latin typeface="+mj-lt"/>
              </a:rPr>
              <a:t>.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488832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Типология инноваций</a:t>
            </a:r>
            <a:endParaRPr lang="ru-RU" dirty="0"/>
          </a:p>
        </p:txBody>
      </p:sp>
      <p:pic>
        <p:nvPicPr>
          <p:cNvPr id="4" name="Содержимое 3" descr="vertical-350x35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64096" cy="864096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48064" y="6381328"/>
            <a:ext cx="3600400" cy="476672"/>
          </a:xfrm>
        </p:spPr>
        <p:txBody>
          <a:bodyPr/>
          <a:lstStyle/>
          <a:p>
            <a:r>
              <a:rPr lang="en-US" sz="1800" dirty="0" smtClean="0">
                <a:solidFill>
                  <a:srgbClr val="1D3885"/>
                </a:solidFill>
              </a:rPr>
              <a:t>neoconomica.org</a:t>
            </a:r>
            <a:endParaRPr lang="ru-RU" sz="1800" dirty="0">
              <a:solidFill>
                <a:srgbClr val="1D388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1484784"/>
            <a:ext cx="2520280" cy="12961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Пропускная способность между рынками</a:t>
            </a:r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3059832" y="3140968"/>
            <a:ext cx="2520280" cy="12961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Снижение трудоемкости производства</a:t>
            </a:r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5652120" y="4725144"/>
            <a:ext cx="2520280" cy="12961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Замещающие инновации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488832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Инновации </a:t>
            </a:r>
            <a:r>
              <a:rPr lang="en-US" dirty="0" smtClean="0"/>
              <a:t>I </a:t>
            </a:r>
            <a:r>
              <a:rPr lang="ru-RU" dirty="0" smtClean="0"/>
              <a:t>типа: «дорога» </a:t>
            </a:r>
            <a:endParaRPr lang="ru-RU" dirty="0"/>
          </a:p>
        </p:txBody>
      </p:sp>
      <p:pic>
        <p:nvPicPr>
          <p:cNvPr id="4" name="Содержимое 3" descr="vertical-350x35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64096" cy="864096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48064" y="6381328"/>
            <a:ext cx="3600400" cy="476672"/>
          </a:xfrm>
        </p:spPr>
        <p:txBody>
          <a:bodyPr/>
          <a:lstStyle/>
          <a:p>
            <a:r>
              <a:rPr lang="en-US" sz="1800" dirty="0" smtClean="0">
                <a:solidFill>
                  <a:srgbClr val="1D3885"/>
                </a:solidFill>
              </a:rPr>
              <a:t>neoconomica.org</a:t>
            </a:r>
            <a:endParaRPr lang="ru-RU" sz="1800" dirty="0">
              <a:solidFill>
                <a:srgbClr val="1D388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196752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Строительство совсем не инновационной дороги между двумя городами – относится к этому же виду. 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Технологическое разделение труда вокруг редкого или ограниченного ресурса – тоже. 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Изобретение конвейера или скажем, применение определенных организационных новшеств на предприятиях, таких, как использование модных сейчас бережливого производства (</a:t>
            </a:r>
            <a:r>
              <a:rPr lang="ru-RU" sz="1600" dirty="0" err="1" smtClean="0">
                <a:latin typeface="+mj-lt"/>
              </a:rPr>
              <a:t>lean</a:t>
            </a:r>
            <a:r>
              <a:rPr lang="ru-RU" sz="1600" dirty="0" smtClean="0">
                <a:latin typeface="+mj-lt"/>
              </a:rPr>
              <a:t>, что началось на заводах </a:t>
            </a:r>
            <a:r>
              <a:rPr lang="ru-RU" sz="1600" dirty="0" err="1" smtClean="0">
                <a:latin typeface="+mj-lt"/>
              </a:rPr>
              <a:t>Toyota</a:t>
            </a:r>
            <a:r>
              <a:rPr lang="ru-RU" sz="1600" dirty="0" smtClean="0">
                <a:latin typeface="+mj-lt"/>
              </a:rPr>
              <a:t>) или теории ограничений </a:t>
            </a:r>
            <a:r>
              <a:rPr lang="ru-RU" sz="1600" dirty="0" err="1" smtClean="0">
                <a:latin typeface="+mj-lt"/>
              </a:rPr>
              <a:t>Э.Голдратта</a:t>
            </a:r>
            <a:r>
              <a:rPr lang="ru-RU" sz="1600" dirty="0" smtClean="0">
                <a:latin typeface="+mj-lt"/>
              </a:rPr>
              <a:t> – все это примеры инноваций, имеющих своей целью повышение пропускной способности. 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Но такого рода инновации могут быть и вполне себе «материальными». 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Изобретение более быстроходных или более вместительных видов транспорта, например кораблей, также относится к этому типу.</a:t>
            </a:r>
          </a:p>
          <a:p>
            <a:pPr marL="361950" indent="-361950" algn="just"/>
            <a:endParaRPr lang="ru-RU" sz="1600" dirty="0" smtClean="0">
              <a:latin typeface="+mj-lt"/>
            </a:endParaRPr>
          </a:p>
          <a:p>
            <a:pPr algn="just"/>
            <a:r>
              <a:rPr lang="ru-RU" sz="1600" b="1" dirty="0" smtClean="0">
                <a:latin typeface="+mj-lt"/>
              </a:rPr>
              <a:t>Понятен источник окупаемости таких инноваций – это разница цен между двумя рынками.</a:t>
            </a:r>
            <a:endParaRPr lang="ru-RU" sz="1600" b="1" i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488832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Инновации </a:t>
            </a:r>
            <a:r>
              <a:rPr lang="en-US" dirty="0" smtClean="0"/>
              <a:t>II </a:t>
            </a:r>
            <a:r>
              <a:rPr lang="ru-RU" dirty="0" smtClean="0"/>
              <a:t>типа: «автомат»</a:t>
            </a:r>
            <a:endParaRPr lang="ru-RU" dirty="0"/>
          </a:p>
        </p:txBody>
      </p:sp>
      <p:pic>
        <p:nvPicPr>
          <p:cNvPr id="4" name="Содержимое 3" descr="vertical-350x35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64096" cy="864096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48064" y="6381328"/>
            <a:ext cx="3600400" cy="476672"/>
          </a:xfrm>
        </p:spPr>
        <p:txBody>
          <a:bodyPr/>
          <a:lstStyle/>
          <a:p>
            <a:r>
              <a:rPr lang="en-US" sz="1800" dirty="0" smtClean="0">
                <a:solidFill>
                  <a:srgbClr val="1D3885"/>
                </a:solidFill>
              </a:rPr>
              <a:t>neoconomica.org</a:t>
            </a:r>
            <a:endParaRPr lang="ru-RU" sz="1800" dirty="0">
              <a:solidFill>
                <a:srgbClr val="1D388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64088" y="1196752"/>
            <a:ext cx="31683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+mj-lt"/>
              </a:rPr>
              <a:t>Может быть так, что новая комбинация будет требовать больше труда в человеко-часах, но этот труд будет простой и дешевый, и будет заменять меньшее количество (опять-таки, в человеко-часах) сложного и дорогого труда.</a:t>
            </a:r>
          </a:p>
        </p:txBody>
      </p:sp>
      <p:pic>
        <p:nvPicPr>
          <p:cNvPr id="26626" name="Picture 2" descr="Контейнеровоз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1196752"/>
            <a:ext cx="4320480" cy="285691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9552" y="4103201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Пример такой инновации: контейнерные перевозки </a:t>
            </a:r>
            <a:r>
              <a:rPr lang="ru-RU" sz="1600" dirty="0" err="1" smtClean="0">
                <a:latin typeface="+mj-lt"/>
              </a:rPr>
              <a:t>Малькольма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Маклина</a:t>
            </a:r>
            <a:endParaRPr lang="ru-RU" sz="1600" dirty="0" smtClean="0">
              <a:latin typeface="+mj-lt"/>
            </a:endParaRPr>
          </a:p>
          <a:p>
            <a:pPr marL="361950" indent="-36195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Разгрузка и погрузка одного из контейнеровозов </a:t>
            </a:r>
            <a:r>
              <a:rPr lang="ru-RU" sz="1600" dirty="0" err="1" smtClean="0">
                <a:latin typeface="+mj-lt"/>
              </a:rPr>
              <a:t>Маклина</a:t>
            </a:r>
            <a:r>
              <a:rPr lang="ru-RU" sz="1600" dirty="0" smtClean="0">
                <a:latin typeface="+mj-lt"/>
              </a:rPr>
              <a:t>, </a:t>
            </a:r>
            <a:r>
              <a:rPr lang="ru-RU" sz="1600" dirty="0" err="1" smtClean="0">
                <a:latin typeface="+mj-lt"/>
              </a:rPr>
              <a:t>Gateway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City</a:t>
            </a:r>
            <a:r>
              <a:rPr lang="ru-RU" sz="1600" dirty="0" smtClean="0">
                <a:latin typeface="+mj-lt"/>
              </a:rPr>
              <a:t>, занимала у 42 рабочих 14 часов, в то время как «</a:t>
            </a:r>
            <a:r>
              <a:rPr lang="ru-RU" sz="1600" dirty="0" err="1" smtClean="0">
                <a:latin typeface="+mj-lt"/>
              </a:rPr>
              <a:t>неконтейнерные</a:t>
            </a:r>
            <a:r>
              <a:rPr lang="ru-RU" sz="1600" dirty="0" smtClean="0">
                <a:latin typeface="+mj-lt"/>
              </a:rPr>
              <a:t>» аналоги (по водоизмещению) требовали 126 рабочих и 84 часов. 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В итоге это давало почти двадцатикратную экономию по зарплате портовых грузчиков, не говоря уже об иных выгодах – от снижения времени простоя (т.е. повышения коэффициента использования оборудования, т.е. самого корабля) и до повышения скорости оборота капитала.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488832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Инновации </a:t>
            </a:r>
            <a:r>
              <a:rPr lang="en-US" dirty="0" smtClean="0"/>
              <a:t>III </a:t>
            </a:r>
            <a:r>
              <a:rPr lang="ru-RU" dirty="0" smtClean="0"/>
              <a:t>типа: «фитюлька»</a:t>
            </a:r>
            <a:endParaRPr lang="ru-RU" dirty="0"/>
          </a:p>
        </p:txBody>
      </p:sp>
      <p:pic>
        <p:nvPicPr>
          <p:cNvPr id="4" name="Содержимое 3" descr="vertical-350x35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64096" cy="864096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48064" y="6381328"/>
            <a:ext cx="3600400" cy="476672"/>
          </a:xfrm>
        </p:spPr>
        <p:txBody>
          <a:bodyPr/>
          <a:lstStyle/>
          <a:p>
            <a:r>
              <a:rPr lang="en-US" sz="1800" dirty="0" smtClean="0">
                <a:solidFill>
                  <a:srgbClr val="1D3885"/>
                </a:solidFill>
              </a:rPr>
              <a:t>neoconomica.org</a:t>
            </a:r>
            <a:endParaRPr lang="ru-RU" sz="1800" dirty="0">
              <a:solidFill>
                <a:srgbClr val="1D388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196752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Эти товары и услуги, которые вытесняют, «замещают» ранее производимые. 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Рост производства одного товара связан со снижением производства других товаров. 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Это вытеснение обычно связано с двумя факторами: либо с улучшением функциональных характеристик товара (прагматика), либо с тем, что новые товары оцениваются как более престижные, модные, «крутые» (демонстративное потребление). 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С течением времени и ростом благосостояния населения соотношение между прагматичностью и престижностью меняется в пользу престижности.</a:t>
            </a:r>
          </a:p>
        </p:txBody>
      </p:sp>
      <p:pic>
        <p:nvPicPr>
          <p:cNvPr id="25604" name="Picture 4" descr="Как открыть пиво без открывалки: 7 работающих лайфхаков - Международная  платформа для барменов Inshak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717032"/>
            <a:ext cx="4277271" cy="2238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488832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Фирма в неоклассике</a:t>
            </a:r>
            <a:endParaRPr lang="ru-RU" dirty="0"/>
          </a:p>
        </p:txBody>
      </p:sp>
      <p:pic>
        <p:nvPicPr>
          <p:cNvPr id="4" name="Содержимое 3" descr="vertical-350x35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64096" cy="864096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48064" y="6381328"/>
            <a:ext cx="3600400" cy="476672"/>
          </a:xfrm>
        </p:spPr>
        <p:txBody>
          <a:bodyPr/>
          <a:lstStyle/>
          <a:p>
            <a:r>
              <a:rPr lang="en-US" sz="1800" dirty="0" smtClean="0">
                <a:solidFill>
                  <a:srgbClr val="1D3885"/>
                </a:solidFill>
              </a:rPr>
              <a:t>neoconomica.org</a:t>
            </a:r>
            <a:endParaRPr lang="ru-RU" sz="1800" dirty="0">
              <a:solidFill>
                <a:srgbClr val="1D388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196752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В неоклассике </a:t>
            </a:r>
            <a:r>
              <a:rPr lang="ru-RU" sz="1600" b="1" dirty="0" smtClean="0">
                <a:latin typeface="+mj-lt"/>
              </a:rPr>
              <a:t>фирмы не имеют смысла</a:t>
            </a:r>
            <a:r>
              <a:rPr lang="ru-RU" sz="1600" dirty="0" smtClean="0">
                <a:latin typeface="+mj-lt"/>
              </a:rPr>
              <a:t>. Всезнающему рациональному индивиду – фирма не нужна.</a:t>
            </a:r>
          </a:p>
          <a:p>
            <a:pPr marL="361950" indent="-361950" algn="just">
              <a:buFont typeface="Arial" pitchFamily="34" charset="0"/>
              <a:buChar char="•"/>
            </a:pPr>
            <a:endParaRPr lang="ru-RU" sz="1600" dirty="0" smtClean="0">
              <a:latin typeface="+mj-lt"/>
            </a:endParaRPr>
          </a:p>
          <a:p>
            <a:pPr marL="361950" indent="-361950" algn="just"/>
            <a:r>
              <a:rPr lang="ru-RU" sz="1600" dirty="0" smtClean="0">
                <a:latin typeface="+mj-lt"/>
              </a:rPr>
              <a:t>Но:</a:t>
            </a:r>
          </a:p>
          <a:p>
            <a:pPr marL="361950" indent="-361950" algn="just">
              <a:buFont typeface="Arial" pitchFamily="34" charset="0"/>
              <a:buChar char="•"/>
            </a:pPr>
            <a:endParaRPr lang="ru-RU" sz="1600" dirty="0" smtClean="0">
              <a:latin typeface="+mj-lt"/>
            </a:endParaRPr>
          </a:p>
          <a:p>
            <a:pPr marL="361950" indent="-36195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Теория фирмы в неоклассике «есть». 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Фирма представляет собой механизм, который преобразует ресурсы в блага. Детали этого процесса (внутренняя организация фирмы, стимулы внутри команды, различия между разными фирмами) не рассматриваются. 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Фирма описывается как производственная функция: </a:t>
            </a:r>
            <a:r>
              <a:rPr lang="pt-BR" sz="1600" dirty="0" smtClean="0">
                <a:latin typeface="+mj-lt"/>
              </a:rPr>
              <a:t>Q = f(L, K, N, H, …)</a:t>
            </a:r>
            <a:endParaRPr lang="ru-RU" sz="1600" dirty="0" smtClean="0">
              <a:latin typeface="+mj-lt"/>
            </a:endParaRPr>
          </a:p>
        </p:txBody>
      </p:sp>
      <p:pic>
        <p:nvPicPr>
          <p:cNvPr id="33794" name="Picture 2" descr="https://n2tutor.ru/materials/handbook/chapter10/part3/10g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861048"/>
            <a:ext cx="2971800" cy="231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488832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Фирма в </a:t>
            </a:r>
            <a:r>
              <a:rPr lang="ru-RU" dirty="0" err="1" smtClean="0"/>
              <a:t>неокономике</a:t>
            </a:r>
            <a:endParaRPr lang="ru-RU" dirty="0"/>
          </a:p>
        </p:txBody>
      </p:sp>
      <p:pic>
        <p:nvPicPr>
          <p:cNvPr id="4" name="Содержимое 3" descr="vertical-350x35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64096" cy="864096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48064" y="6381328"/>
            <a:ext cx="3600400" cy="476672"/>
          </a:xfrm>
        </p:spPr>
        <p:txBody>
          <a:bodyPr/>
          <a:lstStyle/>
          <a:p>
            <a:r>
              <a:rPr lang="en-US" sz="1800" dirty="0" smtClean="0">
                <a:solidFill>
                  <a:srgbClr val="1D3885"/>
                </a:solidFill>
              </a:rPr>
              <a:t>neoconomica.org</a:t>
            </a:r>
            <a:endParaRPr lang="ru-RU" sz="1800" dirty="0">
              <a:solidFill>
                <a:srgbClr val="1D388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196752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>
              <a:buFont typeface="Arial" pitchFamily="34" charset="0"/>
              <a:buChar char="•"/>
            </a:pPr>
            <a:r>
              <a:rPr lang="ru-RU" sz="1600" b="1" dirty="0" smtClean="0">
                <a:latin typeface="+mj-lt"/>
              </a:rPr>
              <a:t>Фирмы существуют. 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Люди для ведения в экономической деятельности объединяются в фирмы.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Значит: людям от этого есть реальная польза.</a:t>
            </a:r>
          </a:p>
          <a:p>
            <a:pPr marL="361950" indent="-361950" algn="just">
              <a:buFont typeface="Arial" pitchFamily="34" charset="0"/>
              <a:buChar char="•"/>
            </a:pPr>
            <a:endParaRPr lang="ru-RU" sz="1600" dirty="0" smtClean="0">
              <a:latin typeface="+mj-lt"/>
            </a:endParaRPr>
          </a:p>
          <a:p>
            <a:pPr algn="just"/>
            <a:r>
              <a:rPr lang="ru-RU" sz="1600" dirty="0" smtClean="0">
                <a:latin typeface="+mj-lt"/>
              </a:rPr>
              <a:t>Причина этого: </a:t>
            </a:r>
            <a:r>
              <a:rPr lang="ru-RU" sz="1600" b="1" dirty="0" smtClean="0">
                <a:latin typeface="+mj-lt"/>
              </a:rPr>
              <a:t>технологическое разделение труда</a:t>
            </a:r>
            <a:r>
              <a:rPr lang="ru-RU" sz="1600" dirty="0" smtClean="0">
                <a:latin typeface="+mj-lt"/>
              </a:rPr>
              <a:t>, повышающее «относительную» продуктивность каждого. </a:t>
            </a:r>
          </a:p>
          <a:p>
            <a:pPr algn="just"/>
            <a:endParaRPr lang="ru-RU" sz="1600" dirty="0" smtClean="0">
              <a:latin typeface="+mj-lt"/>
            </a:endParaRPr>
          </a:p>
          <a:p>
            <a:pPr algn="just"/>
            <a:r>
              <a:rPr lang="ru-RU" sz="1600" dirty="0" smtClean="0">
                <a:latin typeface="+mj-lt"/>
              </a:rPr>
              <a:t>Но: </a:t>
            </a:r>
            <a:r>
              <a:rPr lang="ru-RU" sz="1600" b="1" dirty="0" smtClean="0">
                <a:latin typeface="+mj-lt"/>
              </a:rPr>
              <a:t>насколько хорошо управляется фирма?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355160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Курс «Введение в </a:t>
            </a:r>
            <a:r>
              <a:rPr lang="ru-RU" dirty="0" err="1" smtClean="0"/>
              <a:t>неокономику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vertical-350x35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64096" cy="864096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48064" y="6381328"/>
            <a:ext cx="3600400" cy="476672"/>
          </a:xfrm>
        </p:spPr>
        <p:txBody>
          <a:bodyPr/>
          <a:lstStyle/>
          <a:p>
            <a:r>
              <a:rPr lang="en-US" sz="1800" dirty="0" smtClean="0">
                <a:solidFill>
                  <a:srgbClr val="1D3885"/>
                </a:solidFill>
              </a:rPr>
              <a:t>neoconomica.org</a:t>
            </a:r>
            <a:endParaRPr lang="ru-RU" sz="1800" dirty="0">
              <a:solidFill>
                <a:srgbClr val="1D388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1218238"/>
            <a:ext cx="79928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+mj-lt"/>
              </a:rPr>
              <a:t>Генезис и аксиоматика </a:t>
            </a:r>
            <a:r>
              <a:rPr lang="ru-RU" sz="1600" dirty="0" err="1" smtClean="0">
                <a:latin typeface="+mj-lt"/>
              </a:rPr>
              <a:t>неокономики</a:t>
            </a:r>
            <a:endParaRPr lang="ru-RU" sz="1600" dirty="0" smtClean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err="1" smtClean="0">
                <a:latin typeface="+mj-lt"/>
              </a:rPr>
              <a:t>Неокономика</a:t>
            </a:r>
            <a:r>
              <a:rPr lang="ru-RU" sz="1600" dirty="0" smtClean="0">
                <a:latin typeface="+mj-lt"/>
              </a:rPr>
              <a:t> и все-все-все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+mj-lt"/>
              </a:rPr>
              <a:t>Деньги, разделение труда и воспроизводственный контур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+mj-lt"/>
              </a:rPr>
              <a:t>Воспроизводственный контур, взаимодействие контуров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+mj-lt"/>
              </a:rPr>
              <a:t>Формирование финансового сектора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+mj-lt"/>
              </a:rPr>
              <a:t>Государство. Часть 1.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+mj-lt"/>
              </a:rPr>
              <a:t>Государство. Часть 2.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+mj-lt"/>
              </a:rPr>
              <a:t>Пространство в экономике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+mj-lt"/>
              </a:rPr>
              <a:t>Страны развитые и развивающиеся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+mj-lt"/>
              </a:rPr>
              <a:t>Экономический рост: почему был и куда делся?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latin typeface="+mj-lt"/>
              </a:rPr>
              <a:t>Предприниматель, инновация и фирма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488832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Управление</a:t>
            </a:r>
            <a:endParaRPr lang="ru-RU" dirty="0"/>
          </a:p>
        </p:txBody>
      </p:sp>
      <p:pic>
        <p:nvPicPr>
          <p:cNvPr id="4" name="Содержимое 3" descr="vertical-350x35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64096" cy="864096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48064" y="6381328"/>
            <a:ext cx="3600400" cy="476672"/>
          </a:xfrm>
        </p:spPr>
        <p:txBody>
          <a:bodyPr/>
          <a:lstStyle/>
          <a:p>
            <a:r>
              <a:rPr lang="en-US" sz="1800" dirty="0" smtClean="0">
                <a:solidFill>
                  <a:srgbClr val="1D3885"/>
                </a:solidFill>
              </a:rPr>
              <a:t>neoconomica.org</a:t>
            </a:r>
            <a:endParaRPr lang="ru-RU" sz="1800" dirty="0">
              <a:solidFill>
                <a:srgbClr val="1D3885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8352928" cy="518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355160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Лекция №11: итоги</a:t>
            </a:r>
            <a:endParaRPr lang="ru-RU" dirty="0"/>
          </a:p>
        </p:txBody>
      </p:sp>
      <p:pic>
        <p:nvPicPr>
          <p:cNvPr id="4" name="Содержимое 3" descr="vertical-350x35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64096" cy="864096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48064" y="6381328"/>
            <a:ext cx="3600400" cy="476672"/>
          </a:xfrm>
        </p:spPr>
        <p:txBody>
          <a:bodyPr/>
          <a:lstStyle/>
          <a:p>
            <a:r>
              <a:rPr lang="en-US" sz="1800" dirty="0" smtClean="0">
                <a:solidFill>
                  <a:srgbClr val="1D3885"/>
                </a:solidFill>
              </a:rPr>
              <a:t>neoconomica.org</a:t>
            </a:r>
            <a:endParaRPr lang="ru-RU" sz="1800" dirty="0">
              <a:solidFill>
                <a:srgbClr val="1D388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1124744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Рассмотрена идея «технологических зон»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Рассмотрено понятие «ловушки среднего дохода» – в экономическом и политическом измерениях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Дано понятие предпринимателя и предпринимательской деятельности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Дано понятие инновации и их типология</a:t>
            </a:r>
          </a:p>
          <a:p>
            <a:pPr marL="361950" indent="-36195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Дано понятие фирмы в неоклассике и </a:t>
            </a:r>
            <a:r>
              <a:rPr lang="ru-RU" sz="1600" dirty="0" err="1" smtClean="0">
                <a:latin typeface="+mj-lt"/>
              </a:rPr>
              <a:t>неокономике</a:t>
            </a:r>
            <a:endParaRPr lang="ru-RU" sz="1600" dirty="0" smtClean="0">
              <a:latin typeface="+mj-lt"/>
            </a:endParaRPr>
          </a:p>
          <a:p>
            <a:pPr marL="361950" indent="-36195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Дана гипотеза о важности управления деятельностью (фирмой)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orizontal-not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32656"/>
            <a:ext cx="4343971" cy="12542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1614765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5013176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neoconomica.org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16800"/>
            <a:ext cx="1942768" cy="19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6748" y="3016800"/>
            <a:ext cx="19177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6588224" y="5013176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t.me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neoconomica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Downloads\qr_youtub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016800"/>
            <a:ext cx="1956737" cy="1969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699792" y="5013176"/>
            <a:ext cx="3766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www.youtube.com/neoconomica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488832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Экономический рост в </a:t>
            </a:r>
            <a:r>
              <a:rPr lang="ru-RU" dirty="0" err="1" smtClean="0"/>
              <a:t>неокономике</a:t>
            </a:r>
            <a:endParaRPr lang="ru-RU" dirty="0"/>
          </a:p>
        </p:txBody>
      </p:sp>
      <p:pic>
        <p:nvPicPr>
          <p:cNvPr id="4" name="Содержимое 3" descr="vertical-350x35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64096" cy="864096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48064" y="6381328"/>
            <a:ext cx="3600400" cy="476672"/>
          </a:xfrm>
        </p:spPr>
        <p:txBody>
          <a:bodyPr/>
          <a:lstStyle/>
          <a:p>
            <a:r>
              <a:rPr lang="en-US" sz="1800" dirty="0" smtClean="0">
                <a:solidFill>
                  <a:srgbClr val="1D3885"/>
                </a:solidFill>
              </a:rPr>
              <a:t>neoconomica.org</a:t>
            </a:r>
            <a:endParaRPr lang="ru-RU" sz="1800" dirty="0">
              <a:solidFill>
                <a:srgbClr val="1D388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268760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Начался с промышленной революции – массовой постановкой на службу человеку сил природы, и было это именно что в Англии, а не в Голландии.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b="1" dirty="0" smtClean="0">
                <a:latin typeface="+mj-lt"/>
              </a:rPr>
              <a:t>Производство обусловлено тем, что на его продукцию есть платежеспособный спрос. Проще говоря, есть БАБЛО.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Впервые показано у Р.Люксембург в «Накоплении капитала»: капитализм распространяется как «вирус» в рыночной, но </a:t>
            </a:r>
            <a:r>
              <a:rPr lang="ru-RU" sz="1600" dirty="0" err="1" smtClean="0">
                <a:latin typeface="+mj-lt"/>
              </a:rPr>
              <a:t>не-капиталистической</a:t>
            </a:r>
            <a:r>
              <a:rPr lang="ru-RU" sz="1600" dirty="0" smtClean="0">
                <a:latin typeface="+mj-lt"/>
              </a:rPr>
              <a:t> экономике, вовлекая и структурируя население и его деятельность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Капитализм достиг своих пределов к последней четверти </a:t>
            </a:r>
            <a:r>
              <a:rPr lang="en-US" sz="1600" dirty="0" smtClean="0">
                <a:latin typeface="+mj-lt"/>
              </a:rPr>
              <a:t>XIX </a:t>
            </a:r>
            <a:r>
              <a:rPr lang="ru-RU" sz="1600" dirty="0" smtClean="0">
                <a:latin typeface="+mj-lt"/>
              </a:rPr>
              <a:t>века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Капитализм трансформировался в ходе двух мировых войн.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Капитализм трансформировался еще раз после стагфляции 70-х годов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Капитализм достиг третьего онтологического предела сейчас, в настоящее время.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Основная причина остановки экономического роста – исчерпание неохваченного капитализмом спроса.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488832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О «технологических зонах»</a:t>
            </a:r>
            <a:endParaRPr lang="ru-RU" dirty="0"/>
          </a:p>
        </p:txBody>
      </p:sp>
      <p:pic>
        <p:nvPicPr>
          <p:cNvPr id="4" name="Содержимое 3" descr="vertical-350x35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64096" cy="864096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48064" y="6381328"/>
            <a:ext cx="3600400" cy="476672"/>
          </a:xfrm>
        </p:spPr>
        <p:txBody>
          <a:bodyPr/>
          <a:lstStyle/>
          <a:p>
            <a:r>
              <a:rPr lang="en-US" sz="1800" dirty="0" smtClean="0">
                <a:solidFill>
                  <a:srgbClr val="1D3885"/>
                </a:solidFill>
              </a:rPr>
              <a:t>neoconomica.org</a:t>
            </a:r>
            <a:endParaRPr lang="ru-RU" sz="1800" dirty="0">
              <a:solidFill>
                <a:srgbClr val="1D388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71800" y="1268760"/>
            <a:ext cx="59046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Капитализм двинулся из Англии туда, где существовали не только рынки сбыта, но и свои отдельные сильные государства;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Эти государства старались, очевидно, поддержать «отечественного производителя» – чтоб не утекало </a:t>
            </a:r>
            <a:r>
              <a:rPr lang="ru-RU" sz="1600" dirty="0" err="1" smtClean="0">
                <a:latin typeface="+mj-lt"/>
              </a:rPr>
              <a:t>бабло</a:t>
            </a:r>
            <a:endParaRPr lang="ru-RU" sz="1600" dirty="0" smtClean="0">
              <a:latin typeface="+mj-lt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Отсюда: пошлины, эмбарго и т.д.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 err="1" smtClean="0">
                <a:latin typeface="+mj-lt"/>
              </a:rPr>
              <a:t>Рикардо</a:t>
            </a:r>
            <a:r>
              <a:rPr lang="ru-RU" sz="1600" dirty="0" smtClean="0">
                <a:latin typeface="+mj-lt"/>
              </a:rPr>
              <a:t> и Лист: заочная полемика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Идея «</a:t>
            </a:r>
            <a:r>
              <a:rPr lang="ru-RU" sz="1600" dirty="0" err="1" smtClean="0">
                <a:latin typeface="+mj-lt"/>
              </a:rPr>
              <a:t>техзоны</a:t>
            </a:r>
            <a:r>
              <a:rPr lang="ru-RU" sz="1600" dirty="0" smtClean="0">
                <a:latin typeface="+mj-lt"/>
              </a:rPr>
              <a:t>»: на некоей территории с некоторым </a:t>
            </a:r>
            <a:r>
              <a:rPr lang="ru-RU" sz="1600" dirty="0" err="1" smtClean="0">
                <a:latin typeface="+mj-lt"/>
              </a:rPr>
              <a:t>к-вом</a:t>
            </a:r>
            <a:r>
              <a:rPr lang="ru-RU" sz="1600" dirty="0" smtClean="0">
                <a:latin typeface="+mj-lt"/>
              </a:rPr>
              <a:t> населения можно создать свое ПТМ, независимое от «них всех».</a:t>
            </a:r>
          </a:p>
        </p:txBody>
      </p:sp>
      <p:pic>
        <p:nvPicPr>
          <p:cNvPr id="3074" name="Picture 2" descr="Рикардо, Давид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1944216" cy="2511871"/>
          </a:xfrm>
          <a:prstGeom prst="rect">
            <a:avLst/>
          </a:prstGeom>
          <a:noFill/>
        </p:spPr>
      </p:pic>
      <p:pic>
        <p:nvPicPr>
          <p:cNvPr id="3076" name="Picture 4" descr="Friedrich List - Wikipe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975949"/>
            <a:ext cx="1944216" cy="2117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488832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Взаимодействие развитых </a:t>
            </a:r>
            <a:br>
              <a:rPr lang="ru-RU" dirty="0" smtClean="0"/>
            </a:br>
            <a:r>
              <a:rPr lang="ru-RU" dirty="0" smtClean="0"/>
              <a:t>и развивающихся стран</a:t>
            </a:r>
            <a:endParaRPr lang="ru-RU" dirty="0"/>
          </a:p>
        </p:txBody>
      </p:sp>
      <p:pic>
        <p:nvPicPr>
          <p:cNvPr id="4" name="Содержимое 3" descr="vertical-350x35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64096" cy="864096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48064" y="6381328"/>
            <a:ext cx="3600400" cy="476672"/>
          </a:xfrm>
        </p:spPr>
        <p:txBody>
          <a:bodyPr/>
          <a:lstStyle/>
          <a:p>
            <a:r>
              <a:rPr lang="en-US" sz="1800" dirty="0" smtClean="0">
                <a:solidFill>
                  <a:srgbClr val="1D3885"/>
                </a:solidFill>
              </a:rPr>
              <a:t>neoconomica.org</a:t>
            </a:r>
            <a:endParaRPr lang="ru-RU" sz="1800" dirty="0">
              <a:solidFill>
                <a:srgbClr val="1D3885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200" y="1340768"/>
            <a:ext cx="722120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39552" y="5652537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+mj-lt"/>
              </a:rPr>
              <a:t>Кто не успел стать развитым к концу </a:t>
            </a:r>
            <a:r>
              <a:rPr lang="en-US" sz="1600" b="1" dirty="0" smtClean="0">
                <a:latin typeface="+mj-lt"/>
              </a:rPr>
              <a:t>XIX </a:t>
            </a:r>
            <a:r>
              <a:rPr lang="ru-RU" sz="1600" b="1" dirty="0" smtClean="0">
                <a:latin typeface="+mj-lt"/>
              </a:rPr>
              <a:t>века – тот им не станет уже никогда.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488832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«Ловушка среднего дохода»</a:t>
            </a:r>
            <a:endParaRPr lang="ru-RU" dirty="0"/>
          </a:p>
        </p:txBody>
      </p:sp>
      <p:pic>
        <p:nvPicPr>
          <p:cNvPr id="4" name="Содержимое 3" descr="vertical-350x35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64096" cy="864096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48064" y="6381328"/>
            <a:ext cx="3600400" cy="476672"/>
          </a:xfrm>
        </p:spPr>
        <p:txBody>
          <a:bodyPr/>
          <a:lstStyle/>
          <a:p>
            <a:r>
              <a:rPr lang="en-US" sz="1800" dirty="0" smtClean="0">
                <a:solidFill>
                  <a:srgbClr val="1D3885"/>
                </a:solidFill>
              </a:rPr>
              <a:t>neoconomica.org</a:t>
            </a:r>
            <a:endParaRPr lang="ru-RU" sz="1800" dirty="0">
              <a:solidFill>
                <a:srgbClr val="1D388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26876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Термин: Всемирный банк, 2007 год. </a:t>
            </a:r>
            <a:r>
              <a:rPr lang="en-US" sz="1600" dirty="0" smtClean="0">
                <a:latin typeface="+mj-lt"/>
              </a:rPr>
              <a:t>Middle Income Trap.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Считается</a:t>
            </a:r>
            <a:r>
              <a:rPr lang="en-US" sz="1600" dirty="0" smtClean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примерно как дельта между </a:t>
            </a:r>
            <a:r>
              <a:rPr lang="en-US" sz="1600" dirty="0" smtClean="0">
                <a:latin typeface="+mj-lt"/>
              </a:rPr>
              <a:t>$10k </a:t>
            </a:r>
            <a:r>
              <a:rPr lang="ru-RU" sz="1600" dirty="0" smtClean="0">
                <a:latin typeface="+mj-lt"/>
              </a:rPr>
              <a:t>и</a:t>
            </a:r>
            <a:r>
              <a:rPr lang="en-US" sz="1600" dirty="0" smtClean="0">
                <a:latin typeface="+mj-lt"/>
              </a:rPr>
              <a:t> $12k</a:t>
            </a:r>
            <a:r>
              <a:rPr lang="ru-RU" sz="1600" dirty="0" smtClean="0">
                <a:latin typeface="+mj-lt"/>
              </a:rPr>
              <a:t>, из которой сложно вылезти (в ценах 2010).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Примеры вылезших единицы – Тайвань, Сингапур, Южная Корея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Обуславливается лимитами (!) инвестиционного взаимодействия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Может быть поправлена на инфляцию – 32% по доллару за 2013-2023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488832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«Ловушка среднего дохода»</a:t>
            </a:r>
            <a:endParaRPr lang="ru-RU" dirty="0"/>
          </a:p>
        </p:txBody>
      </p:sp>
      <p:pic>
        <p:nvPicPr>
          <p:cNvPr id="4" name="Содержимое 3" descr="vertical-350x35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64096" cy="864096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48064" y="6381328"/>
            <a:ext cx="3600400" cy="476672"/>
          </a:xfrm>
        </p:spPr>
        <p:txBody>
          <a:bodyPr/>
          <a:lstStyle/>
          <a:p>
            <a:r>
              <a:rPr lang="en-US" sz="1800" dirty="0" smtClean="0">
                <a:solidFill>
                  <a:srgbClr val="1D3885"/>
                </a:solidFill>
              </a:rPr>
              <a:t>neoconomica.org</a:t>
            </a:r>
            <a:endParaRPr lang="ru-RU" sz="1800" dirty="0">
              <a:solidFill>
                <a:srgbClr val="1D3885"/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457324" y="1985962"/>
          <a:ext cx="6286501" cy="349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755576" y="1475492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+mj-lt"/>
              </a:rPr>
              <a:t>ВВП на душу, в текущих долларах, приведено к уровню США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488832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Политические особенности ЛСД</a:t>
            </a:r>
            <a:endParaRPr lang="ru-RU" dirty="0"/>
          </a:p>
        </p:txBody>
      </p:sp>
      <p:pic>
        <p:nvPicPr>
          <p:cNvPr id="4" name="Содержимое 3" descr="vertical-350x35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64096" cy="864096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48064" y="6381328"/>
            <a:ext cx="3600400" cy="476672"/>
          </a:xfrm>
        </p:spPr>
        <p:txBody>
          <a:bodyPr/>
          <a:lstStyle/>
          <a:p>
            <a:r>
              <a:rPr lang="en-US" sz="1800" dirty="0" smtClean="0">
                <a:solidFill>
                  <a:srgbClr val="1D3885"/>
                </a:solidFill>
              </a:rPr>
              <a:t>neoconomica.org</a:t>
            </a:r>
            <a:endParaRPr lang="ru-RU" sz="1800" dirty="0">
              <a:solidFill>
                <a:srgbClr val="1D388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268760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Политолог Сеймур </a:t>
            </a:r>
            <a:r>
              <a:rPr lang="ru-RU" sz="1600" dirty="0" err="1" smtClean="0">
                <a:latin typeface="+mj-lt"/>
              </a:rPr>
              <a:t>Липсет</a:t>
            </a:r>
            <a:r>
              <a:rPr lang="ru-RU" sz="1600" dirty="0" smtClean="0">
                <a:latin typeface="+mj-lt"/>
              </a:rPr>
              <a:t> связывал политическую активность граждан, с уровнем их благосостояния. Как только </a:t>
            </a:r>
            <a:r>
              <a:rPr lang="ru-RU" sz="1600" dirty="0" err="1" smtClean="0">
                <a:latin typeface="+mj-lt"/>
              </a:rPr>
              <a:t>подушевой</a:t>
            </a:r>
            <a:r>
              <a:rPr lang="ru-RU" sz="1600" dirty="0" smtClean="0">
                <a:latin typeface="+mj-lt"/>
              </a:rPr>
              <a:t> ВВП перемахивает за определенную границу, так люди перестают бояться начальства и начинает интересоваться происходящим вокруг. Порог </a:t>
            </a:r>
            <a:r>
              <a:rPr lang="ru-RU" sz="1600" dirty="0" err="1" smtClean="0">
                <a:latin typeface="+mj-lt"/>
              </a:rPr>
              <a:t>Липсета</a:t>
            </a:r>
            <a:r>
              <a:rPr lang="ru-RU" sz="1600" dirty="0" smtClean="0">
                <a:latin typeface="+mj-lt"/>
              </a:rPr>
              <a:t> – около </a:t>
            </a:r>
            <a:r>
              <a:rPr lang="en-US" sz="1600" dirty="0" smtClean="0">
                <a:latin typeface="+mj-lt"/>
              </a:rPr>
              <a:t>$12k.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1600" dirty="0" smtClean="0">
              <a:latin typeface="+mj-lt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Важно не сколько денег есть у тебя, а </a:t>
            </a:r>
            <a:r>
              <a:rPr lang="ru-RU" sz="1600" dirty="0" smtClean="0">
                <a:latin typeface="+mj-lt"/>
                <a:hlinkClick r:id="rId3"/>
              </a:rPr>
              <a:t>сколько денег было у твоих родителей</a:t>
            </a:r>
            <a:r>
              <a:rPr lang="ru-RU" sz="1600" dirty="0" smtClean="0">
                <a:latin typeface="+mj-lt"/>
              </a:rPr>
              <a:t>. Исследователи показали, что фактором определяющим политическую активность человека, является не столько его собственный доход, сколько доход его родительской семьи.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Степень склонности к политическому участию у выходцев из бедных и богатых семей существенно различается (бедные менее вовлечены в политику).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Эта склонность практически не меняется в дальнейшем с ростом или сокращением уровня дохода взрослого человека.</a:t>
            </a:r>
            <a:endParaRPr lang="en-US" sz="1600" dirty="0" smtClean="0">
              <a:latin typeface="+mj-lt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 smtClean="0">
                <a:latin typeface="+mj-lt"/>
              </a:rPr>
              <a:t>Но уже </a:t>
            </a:r>
            <a:r>
              <a:rPr lang="ru-RU" sz="1600" dirty="0" smtClean="0">
                <a:latin typeface="+mj-lt"/>
                <a:hlinkClick r:id="rId4"/>
              </a:rPr>
              <a:t>дети «разбогатевшего поколения» участвуют в политике гораздо активнее</a:t>
            </a:r>
            <a:r>
              <a:rPr lang="en-US" sz="1600" dirty="0" smtClean="0">
                <a:latin typeface="+mj-lt"/>
              </a:rPr>
              <a:t>. </a:t>
            </a:r>
            <a:endParaRPr lang="ru-RU" sz="1600" dirty="0" smtClean="0">
              <a:latin typeface="+mj-lt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sz="1600" dirty="0" smtClean="0">
              <a:latin typeface="+mj-lt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b="1" dirty="0" smtClean="0">
                <a:latin typeface="+mj-lt"/>
              </a:rPr>
              <a:t>С </a:t>
            </a:r>
            <a:r>
              <a:rPr lang="ru-RU" sz="1600" b="1" dirty="0" smtClean="0">
                <a:latin typeface="+mj-lt"/>
                <a:hlinkClick r:id="rId5"/>
              </a:rPr>
              <a:t>ростом доходного </a:t>
            </a:r>
            <a:r>
              <a:rPr lang="ru-RU" sz="1600" b="1" dirty="0" err="1" smtClean="0">
                <a:latin typeface="+mj-lt"/>
                <a:hlinkClick r:id="rId5"/>
              </a:rPr>
              <a:t>неравенствa</a:t>
            </a:r>
            <a:r>
              <a:rPr lang="ru-RU" sz="1600" b="1" dirty="0" smtClean="0">
                <a:latin typeface="+mj-lt"/>
                <a:hlinkClick r:id="rId5"/>
              </a:rPr>
              <a:t> политическая активность бедняков снижается, что ведет к дальнейшему разрыву между богатыми и бедными, и провоцирует еще большее равнодушие </a:t>
            </a:r>
            <a:r>
              <a:rPr lang="ru-RU" sz="1600" b="1" dirty="0" smtClean="0">
                <a:latin typeface="+mj-lt"/>
                <a:hlinkClick r:id="rId5"/>
              </a:rPr>
              <a:t>бедных</a:t>
            </a:r>
            <a:r>
              <a:rPr lang="en-US" sz="1600" b="1" dirty="0" smtClean="0">
                <a:latin typeface="+mj-lt"/>
              </a:rPr>
              <a:t> </a:t>
            </a:r>
            <a:r>
              <a:rPr lang="ru-RU" sz="1600" b="1" dirty="0" smtClean="0">
                <a:latin typeface="+mj-lt"/>
              </a:rPr>
              <a:t>к </a:t>
            </a:r>
            <a:r>
              <a:rPr lang="ru-RU" sz="1600" b="1" dirty="0" smtClean="0">
                <a:latin typeface="+mj-lt"/>
              </a:rPr>
              <a:t>политическому участию.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488832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Политические особенности ЛСД</a:t>
            </a:r>
            <a:endParaRPr lang="ru-RU" dirty="0"/>
          </a:p>
        </p:txBody>
      </p:sp>
      <p:pic>
        <p:nvPicPr>
          <p:cNvPr id="4" name="Содержимое 3" descr="vertical-350x35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64096" cy="864096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48064" y="6381328"/>
            <a:ext cx="3600400" cy="476672"/>
          </a:xfrm>
        </p:spPr>
        <p:txBody>
          <a:bodyPr/>
          <a:lstStyle/>
          <a:p>
            <a:r>
              <a:rPr lang="en-US" sz="1800" dirty="0" smtClean="0">
                <a:solidFill>
                  <a:srgbClr val="1D3885"/>
                </a:solidFill>
              </a:rPr>
              <a:t>neoconomica.org</a:t>
            </a:r>
            <a:endParaRPr lang="ru-RU" sz="1800" dirty="0">
              <a:solidFill>
                <a:srgbClr val="1D388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3068960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+mj-lt"/>
              </a:rPr>
              <a:t>«Социальный тренд: увеличение слоя населения, составляющего "средний класс", его революционизирующее воздействие на стандарты потребления и модели несет риски для России – переключение спроса на качественные импортные товары, снижение роли низких цен как фактора конкурентоспособности и сужение ниш рынков, занимаемых российскими товарами; усиление социальной конфликтности и рост притязаний на увеличение оплаты труда, превышающий возможности компаний для повышения производительности труда»</a:t>
            </a:r>
            <a:endParaRPr lang="ru-RU" sz="1600" b="1" dirty="0" smtClean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9992" y="1268760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«Сценарии экономического развития России на пятнадцатилетнюю перспективу»</a:t>
            </a:r>
          </a:p>
          <a:p>
            <a:pPr algn="ctr"/>
            <a:r>
              <a:rPr lang="ru-RU" b="1" dirty="0" smtClean="0">
                <a:latin typeface="+mj-lt"/>
              </a:rPr>
              <a:t>2006</a:t>
            </a:r>
            <a:endParaRPr lang="ru-RU" b="1" dirty="0">
              <a:latin typeface="+mj-lt"/>
            </a:endParaRPr>
          </a:p>
        </p:txBody>
      </p:sp>
      <p:sp>
        <p:nvSpPr>
          <p:cNvPr id="22530" name="AutoShape 2" descr="Белоусов Андрей Рэмович | Атомная энергия 2.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Белоусов Андрей Рэмович | Атомная энергия 2.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7004"/>
            <a:ext cx="2328259" cy="187396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67544" y="4904000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j-lt"/>
              </a:rPr>
              <a:t>«Мы не сможем (в значительной мере) поддерживать сверхвысокую доходность деятельностей в ряде секторов. «Размен» будет идти, видимо, по линии «не так много платим – зато интересные задачи и комфортная среда для работы»</a:t>
            </a:r>
          </a:p>
          <a:p>
            <a:r>
              <a:rPr lang="ru-RU" sz="1600" dirty="0" smtClean="0">
                <a:latin typeface="+mj-lt"/>
              </a:rPr>
              <a:t>(</a:t>
            </a:r>
            <a:r>
              <a:rPr lang="ru-RU" sz="1600" b="1" dirty="0" smtClean="0">
                <a:latin typeface="+mj-lt"/>
              </a:rPr>
              <a:t>Дмитрий Белоусов</a:t>
            </a:r>
            <a:r>
              <a:rPr lang="ru-RU" sz="1600" dirty="0" smtClean="0">
                <a:latin typeface="+mj-lt"/>
              </a:rPr>
              <a:t>, руководитель направления ЦМАКП, из доклада «Экономика-2050: контуры странного будущего. «Проект Горизонт-2040»)</a:t>
            </a:r>
            <a:endParaRPr lang="ru-RU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Другая 7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2549AD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16160</TotalTime>
  <Words>1581</Words>
  <Application>Microsoft Office PowerPoint</Application>
  <PresentationFormat>On-screen Show (4:3)</PresentationFormat>
  <Paragraphs>148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Начальная</vt:lpstr>
      <vt:lpstr>Предприниматель,  инновация и фирма</vt:lpstr>
      <vt:lpstr>Курс «Введение в неокономику»</vt:lpstr>
      <vt:lpstr>Экономический рост в неокономике</vt:lpstr>
      <vt:lpstr>О «технологических зонах»</vt:lpstr>
      <vt:lpstr>Взаимодействие развитых  и развивающихся стран</vt:lpstr>
      <vt:lpstr>«Ловушка среднего дохода»</vt:lpstr>
      <vt:lpstr>«Ловушка среднего дохода»</vt:lpstr>
      <vt:lpstr>Политические особенности ЛСД</vt:lpstr>
      <vt:lpstr>Политические особенности ЛСД</vt:lpstr>
      <vt:lpstr>Понятие: предприниматель</vt:lpstr>
      <vt:lpstr>Понятие: разделение труда</vt:lpstr>
      <vt:lpstr>Виды разделения труда</vt:lpstr>
      <vt:lpstr>Виды предпринимателей</vt:lpstr>
      <vt:lpstr>Типология инноваций</vt:lpstr>
      <vt:lpstr>Инновации I типа: «дорога» </vt:lpstr>
      <vt:lpstr>Инновации II типа: «автомат»</vt:lpstr>
      <vt:lpstr>Инновации III типа: «фитюлька»</vt:lpstr>
      <vt:lpstr>Фирма в неоклассике</vt:lpstr>
      <vt:lpstr>Фирма в неокономике</vt:lpstr>
      <vt:lpstr>Управление</vt:lpstr>
      <vt:lpstr>Лекция №11: итоги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Неокономика ПК</dc:creator>
  <cp:lastModifiedBy>Haldar</cp:lastModifiedBy>
  <cp:revision>309</cp:revision>
  <dcterms:created xsi:type="dcterms:W3CDTF">2017-12-28T16:04:44Z</dcterms:created>
  <dcterms:modified xsi:type="dcterms:W3CDTF">2024-01-07T18:25:19Z</dcterms:modified>
</cp:coreProperties>
</file>