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56" r:id="rId2"/>
    <p:sldId id="270" r:id="rId3"/>
    <p:sldId id="292" r:id="rId4"/>
    <p:sldId id="298" r:id="rId5"/>
    <p:sldId id="299" r:id="rId6"/>
    <p:sldId id="293" r:id="rId7"/>
    <p:sldId id="300" r:id="rId8"/>
    <p:sldId id="301" r:id="rId9"/>
    <p:sldId id="295" r:id="rId10"/>
    <p:sldId id="296" r:id="rId11"/>
    <p:sldId id="27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8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>
        <p:scale>
          <a:sx n="100" d="100"/>
          <a:sy n="100" d="100"/>
        </p:scale>
        <p:origin x="-21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903A-4E79-4219-A03B-A013880CC8E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3DD6-FAB6-471E-B4B3-6E0CC766E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1D9FD0E-1DE8-4B9C-8817-D8E882E8070A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35C-6271-497D-A4E8-377C4D8EC4A0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CF78-B2ED-41AC-87DA-0C4F770D8FE0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051-129B-49C1-865D-B529CC09E5EA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BEE5DA-66CE-4D1A-BF70-D43886AB4F25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EF5-4C06-4FAE-886C-FD570C7C471C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FBE-D141-489E-98DD-956E2305DFCA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C08E-5FC3-4A1E-9ED8-66D8852CF52B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586C-32B4-4DE0-BA0B-2D535CD89117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28-33D2-4264-87CF-F5774753CE3F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998C-A8C5-4D17-9AB7-AB40E6726703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FF25E9-DE8D-4D83-B8AE-01DCF473EF9B}" type="datetime1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Экономический рост: </a:t>
            </a:r>
            <a:br>
              <a:rPr lang="ru-RU" dirty="0" smtClean="0"/>
            </a:br>
            <a:r>
              <a:rPr lang="ru-RU" dirty="0" smtClean="0"/>
              <a:t>почему был и куда делся?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 </a:t>
            </a:r>
            <a:r>
              <a:rPr lang="ru-RU" dirty="0" smtClean="0"/>
              <a:t>сентября 2023 года, г.Москва</a:t>
            </a:r>
            <a:endParaRPr lang="ru-RU" dirty="0"/>
          </a:p>
        </p:txBody>
      </p:sp>
      <p:pic>
        <p:nvPicPr>
          <p:cNvPr id="5" name="Рисунок 4" descr="horizontal-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072162" cy="175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Экономический рост в </a:t>
            </a:r>
            <a:r>
              <a:rPr lang="ru-RU" dirty="0" err="1" smtClean="0"/>
              <a:t>неокономике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6876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Начался с промышленной революции – </a:t>
            </a:r>
            <a:r>
              <a:rPr lang="ru-RU" sz="1600" dirty="0" smtClean="0">
                <a:latin typeface="+mj-lt"/>
              </a:rPr>
              <a:t>массовой постановкой на службу человеку сил природы, и было это именно что в Англии, а не в Голландии.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Производство обусловлено тем, что на его продукцию есть платежеспособный спрос. Проще говоря, есть БАБЛО.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Впервые показано у Р.Люксембург в «Накоплении капитала»: капитализм распространяется как «вирус» в рыночной, но </a:t>
            </a:r>
            <a:r>
              <a:rPr lang="ru-RU" sz="1600" dirty="0" err="1" smtClean="0">
                <a:latin typeface="+mj-lt"/>
              </a:rPr>
              <a:t>не-капиталистической</a:t>
            </a:r>
            <a:r>
              <a:rPr lang="ru-RU" sz="1600" dirty="0" smtClean="0">
                <a:latin typeface="+mj-lt"/>
              </a:rPr>
              <a:t> экономике, вовлекая и структурируя население и его деятельность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достиг своих пределов к последней четверти </a:t>
            </a:r>
            <a:r>
              <a:rPr lang="en-US" sz="1600" dirty="0" smtClean="0">
                <a:latin typeface="+mj-lt"/>
              </a:rPr>
              <a:t>XIX </a:t>
            </a:r>
            <a:r>
              <a:rPr lang="ru-RU" sz="1600" dirty="0" smtClean="0">
                <a:latin typeface="+mj-lt"/>
              </a:rPr>
              <a:t>века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трансформировался в ходе двух мировых войн.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трансформировался еще раз после стагфляции 70-х годов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достиг третьего онтологического предела сейчас, в настоящее время.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Основная причина остановки экономического роста – исчерпание неохваченного капитализмом спроса.</a:t>
            </a:r>
            <a:endParaRPr lang="ru-RU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</a:t>
            </a:r>
            <a:r>
              <a:rPr lang="ru-RU" dirty="0" smtClean="0"/>
              <a:t>№10: </a:t>
            </a:r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247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Рассмотрено понятие экономического роста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Дан исторический разрез экономического роста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Дан краткий обзор моделей роста в различных течениях экономики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Дано понятие экономического роста в </a:t>
            </a:r>
            <a:r>
              <a:rPr lang="ru-RU" sz="1600" dirty="0" err="1" smtClean="0">
                <a:latin typeface="+mj-lt"/>
              </a:rPr>
              <a:t>неокономике</a:t>
            </a:r>
            <a:endParaRPr lang="ru-RU" sz="16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 Кто </a:t>
            </a:r>
            <a:r>
              <a:rPr lang="ru-RU" sz="1600" b="1" dirty="0" smtClean="0">
                <a:latin typeface="+mj-lt"/>
              </a:rPr>
              <a:t>не успел стать развитым к концу </a:t>
            </a:r>
            <a:r>
              <a:rPr lang="en-US" sz="1600" b="1" dirty="0" smtClean="0">
                <a:latin typeface="+mj-lt"/>
              </a:rPr>
              <a:t>XIX </a:t>
            </a:r>
            <a:r>
              <a:rPr lang="ru-RU" sz="1600" b="1" dirty="0" smtClean="0">
                <a:latin typeface="+mj-lt"/>
              </a:rPr>
              <a:t>века – тот им не станет уже никогда.</a:t>
            </a:r>
            <a:endParaRPr lang="ru-RU" sz="1600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rizontal-no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43971" cy="1254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1476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01317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neoconomica.org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16800"/>
            <a:ext cx="1942768" cy="19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748" y="3016800"/>
            <a:ext cx="19177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588224" y="501317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t.me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neoconomica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wnloads\qr_youtu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16800"/>
            <a:ext cx="1956737" cy="196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99792" y="5013176"/>
            <a:ext cx="376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www.youtube.com/neoconomica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Курс «Введение в </a:t>
            </a:r>
            <a:r>
              <a:rPr lang="ru-RU" dirty="0" err="1" smtClean="0"/>
              <a:t>неокономику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1823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Генезис и аксиоматика </a:t>
            </a:r>
            <a:r>
              <a:rPr lang="ru-RU" sz="1600" dirty="0" err="1" smtClean="0">
                <a:latin typeface="+mj-lt"/>
              </a:rPr>
              <a:t>неокономики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 smtClean="0">
                <a:latin typeface="+mj-lt"/>
              </a:rPr>
              <a:t>Неокономика</a:t>
            </a:r>
            <a:r>
              <a:rPr lang="ru-RU" sz="1600" dirty="0" smtClean="0">
                <a:latin typeface="+mj-lt"/>
              </a:rPr>
              <a:t> и все-все-все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Деньги, разделение труда и воспроизводственный контур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Воспроизводственный контур, взаимодействие контуров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Формирование финансового сектора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Государство. Часть 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Государство. Часть 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Пространство в экономике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Страны развитые и </a:t>
            </a:r>
            <a:r>
              <a:rPr lang="ru-RU" sz="1600" dirty="0" smtClean="0">
                <a:latin typeface="+mj-lt"/>
              </a:rPr>
              <a:t>развивающиеся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Экономический рост: почему был и куда делся?</a:t>
            </a:r>
            <a:endParaRPr lang="ru-RU" sz="16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Ключевой тезис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42088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«Экономический рост»</a:t>
            </a:r>
            <a:r>
              <a:rPr lang="ru-RU" sz="2000" b="1" dirty="0" smtClean="0">
                <a:latin typeface="+mj-lt"/>
              </a:rPr>
              <a:t> не равно </a:t>
            </a:r>
            <a:r>
              <a:rPr lang="ru-RU" sz="2000" dirty="0" smtClean="0">
                <a:latin typeface="+mj-lt"/>
              </a:rPr>
              <a:t>«технологическое развитие».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И </a:t>
            </a:r>
            <a:r>
              <a:rPr lang="ru-RU" sz="2000" b="1" dirty="0" smtClean="0">
                <a:latin typeface="+mj-lt"/>
              </a:rPr>
              <a:t>наоборот.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11" name="Picture 10" descr="w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5472608" cy="44464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2120" y="5661248"/>
            <a:ext cx="32403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Роберт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Аллен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 "The Great Divergence in European Wages and Prices from the Middle Ages to the First World War"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, 2001.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400506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Зарплаты лондонских каменщиков, в реальном выражении</a:t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1300 – 1900 гг.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«Девушки в бикини»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1026" name="Picture 2" descr="https://ic.pics.livejournal.com/e_bolshakov/11953487/79926/79926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048672" cy="45365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55575" y="5877272"/>
            <a:ext cx="4676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Villa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Romana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Casale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о. Сицилия,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век н.э.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Голландия </a:t>
            </a:r>
            <a:r>
              <a:rPr lang="en-US" dirty="0" smtClean="0"/>
              <a:t>XVI-</a:t>
            </a:r>
            <a:r>
              <a:rPr lang="en-US" dirty="0" smtClean="0"/>
              <a:t>XVII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6021288"/>
            <a:ext cx="2289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Амстердам, 1544 год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ЩЕДР АМСТР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4968552" cy="484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Голландия </a:t>
            </a:r>
            <a:r>
              <a:rPr lang="en-US" dirty="0" smtClean="0"/>
              <a:t>XVI-</a:t>
            </a:r>
            <a:r>
              <a:rPr lang="en-US" dirty="0" smtClean="0"/>
              <a:t>XVII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913731"/>
            <a:ext cx="90963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63888" y="1412776"/>
            <a:ext cx="1326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Амстердам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Голландия </a:t>
            </a:r>
            <a:r>
              <a:rPr lang="en-US" dirty="0" smtClean="0"/>
              <a:t>XVI-</a:t>
            </a:r>
            <a:r>
              <a:rPr lang="en-US" dirty="0" smtClean="0"/>
              <a:t>XVII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705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67096" y="4509120"/>
            <a:ext cx="4121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 ВВП на душу не превышал 0,5% !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экономического роста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6876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Мальтузианство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Кейнсианство (модель </a:t>
            </a:r>
            <a:r>
              <a:rPr lang="ru-RU" sz="1600" dirty="0" err="1" smtClean="0">
                <a:latin typeface="+mj-lt"/>
              </a:rPr>
              <a:t>Харрода-Домара</a:t>
            </a:r>
            <a:r>
              <a:rPr lang="ru-RU" sz="1600" dirty="0" smtClean="0">
                <a:latin typeface="+mj-lt"/>
              </a:rPr>
              <a:t>, «большой скачок»)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Марксизм </a:t>
            </a:r>
            <a:r>
              <a:rPr lang="ru-RU" sz="1600" dirty="0" smtClean="0">
                <a:latin typeface="+mj-lt"/>
              </a:rPr>
              <a:t>(модель </a:t>
            </a:r>
            <a:r>
              <a:rPr lang="ru-RU" sz="1600" dirty="0" smtClean="0">
                <a:latin typeface="+mj-lt"/>
              </a:rPr>
              <a:t>Фельдмана </a:t>
            </a:r>
            <a:r>
              <a:rPr lang="ru-RU" sz="1600" dirty="0" smtClean="0">
                <a:latin typeface="+mj-lt"/>
              </a:rPr>
              <a:t>— </a:t>
            </a:r>
            <a:r>
              <a:rPr lang="ru-RU" sz="1600" dirty="0" err="1" smtClean="0">
                <a:latin typeface="+mj-lt"/>
              </a:rPr>
              <a:t>Махаланобиса</a:t>
            </a:r>
            <a:r>
              <a:rPr lang="ru-RU" sz="1600" dirty="0" smtClean="0">
                <a:latin typeface="+mj-lt"/>
              </a:rPr>
              <a:t>)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Неоклассика: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Модель </a:t>
            </a:r>
            <a:r>
              <a:rPr lang="ru-RU" sz="1600" dirty="0" err="1" smtClean="0">
                <a:latin typeface="+mj-lt"/>
              </a:rPr>
              <a:t>Солоу-Свана</a:t>
            </a:r>
            <a:r>
              <a:rPr lang="ru-RU" sz="1600" dirty="0" smtClean="0">
                <a:latin typeface="+mj-lt"/>
              </a:rPr>
              <a:t> (исходная)</a:t>
            </a:r>
            <a:endParaRPr lang="ru-RU" sz="1600" dirty="0" smtClean="0">
              <a:latin typeface="+mj-lt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Модель </a:t>
            </a:r>
            <a:r>
              <a:rPr lang="ru-RU" sz="1600" dirty="0" err="1" smtClean="0">
                <a:latin typeface="+mj-lt"/>
              </a:rPr>
              <a:t>Рассея</a:t>
            </a:r>
            <a:r>
              <a:rPr lang="ru-RU" sz="1600" dirty="0" err="1" smtClean="0">
                <a:latin typeface="+mj-lt"/>
              </a:rPr>
              <a:t>-Касса-Купманса</a:t>
            </a:r>
            <a:r>
              <a:rPr lang="ru-RU" sz="1600" dirty="0" smtClean="0">
                <a:latin typeface="+mj-lt"/>
              </a:rPr>
              <a:t> (функция потребительской полезности)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Модель пересекающихся поколений </a:t>
            </a:r>
            <a:r>
              <a:rPr lang="ru-RU" sz="1600" dirty="0" err="1" smtClean="0">
                <a:latin typeface="+mj-lt"/>
              </a:rPr>
              <a:t>Самуэльсона</a:t>
            </a:r>
            <a:r>
              <a:rPr lang="ru-RU" sz="1600" dirty="0" smtClean="0">
                <a:latin typeface="+mj-lt"/>
              </a:rPr>
              <a:t> (два возраста)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Модель </a:t>
            </a:r>
            <a:r>
              <a:rPr lang="ru-RU" sz="1600" dirty="0" err="1" smtClean="0">
                <a:latin typeface="+mj-lt"/>
              </a:rPr>
              <a:t>Мэнкью</a:t>
            </a:r>
            <a:r>
              <a:rPr lang="ru-RU" sz="1600" dirty="0" smtClean="0">
                <a:latin typeface="+mj-lt"/>
              </a:rPr>
              <a:t> (человеческий капитал)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Общая их проблема: конвергенция (которая кончилась) и экзогенно заданный технологический прогресс.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Модель эндогенного роста </a:t>
            </a:r>
            <a:r>
              <a:rPr lang="ru-RU" sz="1600" dirty="0" err="1" smtClean="0">
                <a:latin typeface="+mj-lt"/>
              </a:rPr>
              <a:t>Удзавы-Лукаса</a:t>
            </a:r>
            <a:r>
              <a:rPr lang="ru-RU" sz="1600" dirty="0" smtClean="0">
                <a:latin typeface="+mj-lt"/>
              </a:rPr>
              <a:t> (опять человеческий капитал)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err="1" smtClean="0">
                <a:latin typeface="+mj-lt"/>
              </a:rPr>
              <a:t>Неоинституционалисты</a:t>
            </a:r>
            <a:r>
              <a:rPr lang="ru-RU" sz="1600" dirty="0" smtClean="0">
                <a:latin typeface="+mj-lt"/>
              </a:rPr>
              <a:t>: модель </a:t>
            </a:r>
            <a:r>
              <a:rPr lang="ru-RU" sz="1600" dirty="0" err="1" smtClean="0">
                <a:latin typeface="+mj-lt"/>
              </a:rPr>
              <a:t>Агьона-Ховитта</a:t>
            </a:r>
            <a:r>
              <a:rPr lang="ru-RU" sz="1600" dirty="0" smtClean="0">
                <a:latin typeface="+mj-lt"/>
              </a:rPr>
              <a:t> (обновление типов товаров)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Единая теория роста </a:t>
            </a:r>
            <a:r>
              <a:rPr lang="ru-RU" sz="1600" dirty="0" err="1" smtClean="0">
                <a:latin typeface="+mj-lt"/>
              </a:rPr>
              <a:t>Галора</a:t>
            </a:r>
            <a:r>
              <a:rPr lang="ru-RU" sz="1600" dirty="0" smtClean="0">
                <a:latin typeface="+mj-lt"/>
              </a:rPr>
              <a:t> (дошли до большого либо же малого генетического разнообразия африканцев)</a:t>
            </a:r>
            <a:endParaRPr lang="ru-RU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7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2549AD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15710</TotalTime>
  <Words>443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Начальная</vt:lpstr>
      <vt:lpstr>Экономический рост:  почему был и куда делся?</vt:lpstr>
      <vt:lpstr>Курс «Введение в неокономику»</vt:lpstr>
      <vt:lpstr>Ключевой тезис</vt:lpstr>
      <vt:lpstr>История</vt:lpstr>
      <vt:lpstr>«Девушки в бикини»</vt:lpstr>
      <vt:lpstr>Голландия XVI-XVII вв.</vt:lpstr>
      <vt:lpstr>Голландия XVI-XVII вв.</vt:lpstr>
      <vt:lpstr>Голландия XVI-XVII вв.</vt:lpstr>
      <vt:lpstr>Модели экономического роста</vt:lpstr>
      <vt:lpstr>Экономический рост в неокономике</vt:lpstr>
      <vt:lpstr>Лекция №10: итоги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Неокономика ПК</dc:creator>
  <cp:lastModifiedBy>Haldar</cp:lastModifiedBy>
  <cp:revision>261</cp:revision>
  <dcterms:created xsi:type="dcterms:W3CDTF">2017-12-28T16:04:44Z</dcterms:created>
  <dcterms:modified xsi:type="dcterms:W3CDTF">2023-09-20T15:18:16Z</dcterms:modified>
</cp:coreProperties>
</file>