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5"/>
  </p:notesMasterIdLst>
  <p:sldIdLst>
    <p:sldId id="256" r:id="rId2"/>
    <p:sldId id="262" r:id="rId3"/>
    <p:sldId id="263" r:id="rId4"/>
    <p:sldId id="270" r:id="rId5"/>
    <p:sldId id="279" r:id="rId6"/>
    <p:sldId id="281" r:id="rId7"/>
    <p:sldId id="282" r:id="rId8"/>
    <p:sldId id="280" r:id="rId9"/>
    <p:sldId id="283" r:id="rId10"/>
    <p:sldId id="293" r:id="rId11"/>
    <p:sldId id="294" r:id="rId12"/>
    <p:sldId id="292" r:id="rId13"/>
    <p:sldId id="295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75" r:id="rId23"/>
    <p:sldId id="25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Деньги, разделение труда</a:t>
            </a:r>
            <a:br>
              <a:rPr lang="ru-RU" dirty="0" smtClean="0"/>
            </a:br>
            <a:r>
              <a:rPr lang="ru-RU" dirty="0" smtClean="0"/>
              <a:t>и воспроизводственный контур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03 мая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Почему не национальная экономика?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Ортодоксальная экономическая теория (</a:t>
            </a:r>
            <a:r>
              <a:rPr lang="ru-RU" sz="1600" dirty="0" err="1" smtClean="0">
                <a:latin typeface="+mj-lt"/>
              </a:rPr>
              <a:t>economics</a:t>
            </a:r>
            <a:r>
              <a:rPr lang="ru-RU" sz="1600" dirty="0" smtClean="0">
                <a:latin typeface="+mj-lt"/>
              </a:rPr>
              <a:t>) всегда неявно предполагает, что национальная экономика, всегда является однородной. Это не так.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общем случае любая национальная экономика является неоднородной, то есть состоящей из подсистем с разными уровнями разделения труда.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Причем для развитых стран начиная с некоторого момента времени некоторые из таких подсистем выходят за пределы национальных границ, формируя контуры глобальной экономики, а в случае развивающихся государств происходит включение их трудовых и природных ресурсов в системы разделения труда, осуществляющие экспансию на их территорию.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Почему не национальная экономика?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Ортодоксальная наука рассматривает национальную экономику как замкнутую и равновесную, в том смысле, что в ней распространены одни и те же деньги. В нашей терминологии такую экономику можно представить как экономическую подсистему, которая может быть охарактеризована единым уровнем разделения труда (эндогенные деньги).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Но поскольку в соответствии с нашим подходом национальные экономики являются неоднородными, то по отношению к неоднородной экономике деньги и денежные системы должны рассматриваться как экзогенный фактор: только в этом случае они могут обеспечивать взаимодействие систем с различным уровнем разделения труда.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При этом различные варианты политики введения экзогенных денег в экономику во многом предопределяют как динамику, так и результаты взаимодействия систем с различным уровнем разделения труда.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Это не национальное государство (как в политической экономии), и не рациональный индивидуум (как в неоклассике).</a:t>
            </a:r>
          </a:p>
          <a:p>
            <a:pPr marL="342900" indent="-342900" algn="just"/>
            <a:endParaRPr lang="ru-RU" sz="1600" dirty="0" smtClean="0">
              <a:latin typeface="+mj-lt"/>
            </a:endParaRPr>
          </a:p>
          <a:p>
            <a:pPr marL="342900" indent="-342900" algn="just"/>
            <a:r>
              <a:rPr lang="ru-RU" sz="1600" dirty="0" smtClean="0">
                <a:latin typeface="+mj-lt"/>
              </a:rPr>
              <a:t>Это «свой собственный» объект – воспроизводственный контур.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Определение: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«Воспроизводственный контур — это замкнутая экономическая система, сбалансированная по производству и потреблению, и характеризующаяся полным использованием имеющихся ресурсов»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Теоретический воспроизводственный контур</a:t>
            </a:r>
            <a:r>
              <a:rPr lang="ru-RU" sz="1600" i="1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может быть выстроен:</a:t>
            </a:r>
          </a:p>
          <a:p>
            <a:pPr algn="just"/>
            <a:r>
              <a:rPr lang="ru-RU" sz="1600" dirty="0" smtClean="0">
                <a:latin typeface="+mj-lt"/>
              </a:rPr>
              <a:t>- относительно какого-либо товара;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+mj-lt"/>
              </a:rPr>
              <a:t> относительно фирмы (редко).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В этом случае нас интересует:</a:t>
            </a:r>
          </a:p>
          <a:p>
            <a:pPr algn="just"/>
            <a:r>
              <a:rPr lang="ru-RU" sz="1600" dirty="0" smtClean="0">
                <a:latin typeface="+mj-lt"/>
              </a:rPr>
              <a:t>- численность людей в этом воспроизводственном контуре, которая, в случае товара, делает возможным его производство и потребление, или, в случае фирмы, делает возможным ее функционирование;</a:t>
            </a:r>
          </a:p>
          <a:p>
            <a:pPr algn="just"/>
            <a:r>
              <a:rPr lang="ru-RU" sz="1600" dirty="0" smtClean="0">
                <a:latin typeface="+mj-lt"/>
              </a:rPr>
              <a:t>- продуктивность воспроизводственного контура.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Для моделирования воспроизводственных контуров и их взаимодействия необходимо задать систему функций потребительского поведения и показатели производительности отдельных производственных процессов.</a:t>
            </a:r>
          </a:p>
          <a:p>
            <a:pPr algn="just"/>
            <a:r>
              <a:rPr lang="ru-RU" sz="1600" dirty="0" smtClean="0">
                <a:latin typeface="+mj-lt"/>
              </a:rPr>
              <a:t>Систему функций потребительского поведения мы предлагаем формировать на основе подхода Лео </a:t>
            </a:r>
            <a:r>
              <a:rPr lang="ru-RU" sz="1600" dirty="0" err="1" smtClean="0">
                <a:latin typeface="+mj-lt"/>
              </a:rPr>
              <a:t>Торнквиста</a:t>
            </a:r>
            <a:r>
              <a:rPr lang="ru-RU" sz="1600" dirty="0" smtClean="0">
                <a:latin typeface="+mj-lt"/>
              </a:rPr>
              <a:t>. Основная формула для задания и контроля сбалансированности по производству и потреблению выглядит следующим образом: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где </a:t>
            </a:r>
            <a:r>
              <a:rPr lang="ru-RU" sz="1600" dirty="0" err="1" smtClean="0">
                <a:latin typeface="+mj-lt"/>
              </a:rPr>
              <a:t>Q</a:t>
            </a:r>
            <a:r>
              <a:rPr lang="ru-RU" sz="1600" baseline="-25000" dirty="0" err="1" smtClean="0">
                <a:latin typeface="+mj-lt"/>
              </a:rPr>
              <a:t>i</a:t>
            </a:r>
            <a:r>
              <a:rPr lang="ru-RU" sz="1600" baseline="-25000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‒ функции потребительского поведения, </a:t>
            </a:r>
            <a:r>
              <a:rPr lang="ru-RU" sz="1600" dirty="0" err="1" smtClean="0">
                <a:latin typeface="+mj-lt"/>
              </a:rPr>
              <a:t>A</a:t>
            </a:r>
            <a:r>
              <a:rPr lang="ru-RU" sz="1600" baseline="-25000" dirty="0" err="1" smtClean="0">
                <a:latin typeface="+mj-lt"/>
              </a:rPr>
              <a:t>i</a:t>
            </a:r>
            <a:r>
              <a:rPr lang="ru-RU" sz="1600" baseline="-25000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‒ показатели производительности по каждому товару, </a:t>
            </a:r>
            <a:r>
              <a:rPr lang="ru-RU" sz="1600" dirty="0" err="1" smtClean="0">
                <a:latin typeface="+mj-lt"/>
              </a:rPr>
              <a:t>i</a:t>
            </a:r>
            <a:r>
              <a:rPr lang="ru-RU" sz="1600" dirty="0" smtClean="0">
                <a:latin typeface="+mj-lt"/>
              </a:rPr>
              <a:t> ‒ количество производимых в системе товаров. Фактически, эта формула составляет формальное определение воспроизводственного контура.</a:t>
            </a:r>
          </a:p>
          <a:p>
            <a:pPr algn="just"/>
            <a:r>
              <a:rPr lang="ru-RU" sz="1600" dirty="0" smtClean="0">
                <a:latin typeface="+mj-lt"/>
              </a:rPr>
              <a:t>Система функций потребительского поведения и показатели производительности производственных процессов позволяют рассчитать показатели численности воспроизводственного контура и его продуктивности.</a:t>
            </a:r>
          </a:p>
          <a:p>
            <a:pPr algn="just"/>
            <a:r>
              <a:rPr lang="ru-RU" sz="1600" dirty="0" smtClean="0">
                <a:latin typeface="+mj-lt"/>
              </a:rPr>
              <a:t>Продуктивность воспроизводственного контура – это количество продукции, получаемое с одной единицы используемого ресурса. В наших моделях используемый ресурс – это простой труд (человеко-час, человеко-день и т.д.).</a:t>
            </a:r>
          </a:p>
          <a:p>
            <a:pPr algn="just"/>
            <a:r>
              <a:rPr lang="ru-RU" sz="1600" dirty="0" smtClean="0">
                <a:latin typeface="+mj-lt"/>
              </a:rPr>
              <a:t>Воспроизводственный контур характеризуется единым интегральным показателем продуктивности.</a:t>
            </a:r>
          </a:p>
        </p:txBody>
      </p:sp>
      <p:pic>
        <p:nvPicPr>
          <p:cNvPr id="2050" name="Picture 2" descr="D:\Downloads\torn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800350"/>
            <a:ext cx="9525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Гипотезы происхождения денег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340768"/>
            <a:ext cx="8388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Рационалистическая (западная)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Введение денег как оценочных эквивалентов является результатом взаимной договоренности некоторых представителей некоторого социума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Эволюционная (советско-российская)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Деньги как оценочные эквиваленты появились как «помощь» в реализации товарного обмена в растянутых временных рамках.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Неокономическая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(версия №1)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Деньги как «складские расписки», которые продолжили свою жизнь и после исчезновения «склада».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Неокономическая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(версия №2)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Деньги как «знак отличия» избранных, которые позволяли что-то получать на «складах» по всей деспотии, которые продолжили свою жизнь и после исчезновения «складов».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Деньги в старые времена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340768"/>
            <a:ext cx="83884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Первая монета – Лидия, треть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статира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Электрум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золото и серебро.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Серебряные рудники Афин.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Серебряные рудники Испании.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Борьба пап и императоров, формирование свободного капитала в свободных городах. Ломбардская лига, Рейнская лига. Территориальные империи Востока против россыпи государств Запада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Флоренция и Венеция: Медичи,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Барди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Перуцци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Деньги в новое время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388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Золото инков и ацтеков.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Миграция капиталов из Средиземноморья в Голландию, формирование современного торгового капитала.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Гора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Потоси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шахтерские поселки.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Славная революция.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Попытка Джона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Лоу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Первые машины.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Освоение Америки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7" name="Picture 6" descr="photo_2022-12-22_22-03-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340768"/>
            <a:ext cx="6732240" cy="49439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6451" y="2132856"/>
            <a:ext cx="22875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Реальные доходы </a:t>
            </a:r>
            <a:br>
              <a:rPr lang="ru-RU" dirty="0" smtClean="0"/>
            </a:br>
            <a:r>
              <a:rPr lang="ru-RU" dirty="0" smtClean="0"/>
              <a:t>населения – в еде!</a:t>
            </a:r>
          </a:p>
          <a:p>
            <a:endParaRPr lang="ru-RU" dirty="0" smtClean="0"/>
          </a:p>
          <a:p>
            <a:r>
              <a:rPr lang="ru-RU" dirty="0" smtClean="0"/>
              <a:t>Монетизация: на </a:t>
            </a:r>
            <a:br>
              <a:rPr lang="ru-RU" dirty="0" smtClean="0"/>
            </a:br>
            <a:r>
              <a:rPr lang="ru-RU" dirty="0" smtClean="0"/>
              <a:t>золоте Калифорнии</a:t>
            </a:r>
            <a:br>
              <a:rPr lang="ru-RU" dirty="0" smtClean="0"/>
            </a:br>
            <a:r>
              <a:rPr lang="ru-RU" dirty="0" smtClean="0"/>
              <a:t>и Аляски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Гринбэки</a:t>
            </a:r>
            <a:r>
              <a:rPr lang="ru-RU" dirty="0" smtClean="0"/>
              <a:t> и не только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6328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Великая ценовая депрессия </a:t>
            </a:r>
            <a:br>
              <a:rPr lang="ru-RU" dirty="0" smtClean="0"/>
            </a:br>
            <a:r>
              <a:rPr lang="ru-RU" dirty="0" smtClean="0"/>
              <a:t>и ее последствия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3884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«Предел монетизации»: скорость развития выше скорости рост монетизации экономики.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Кризис верхом на кризисе: 1882, 1890, 1900, 1907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Рост заимствований, накачка оружием и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Мировая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Мировая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Формирование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Бреттон-Вудской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системы.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Формирование Ямайской валютной системы.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Финансовый сектор – в законченной форме.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Финансовые и потребительские деньги.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632848" cy="990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Криптовалюты</a:t>
            </a:r>
            <a:r>
              <a:rPr lang="ru-RU" dirty="0" smtClean="0"/>
              <a:t> и их предки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388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«Идеальные деньги»: субъективные, делимые, с минимальными транзакционными издержками.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«Частные деньги»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Хайека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Конфликт стационарных бандитов 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криптоэнтузиастов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CBDC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перспективы крипты.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Кто все эти люди?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7704" y="2060848"/>
            <a:ext cx="5328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Различение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иных экономических школ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требует сначала ответить на два вопроса: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4005064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А с какими школами предполагается различение?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4005064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А по каким аспектам предполагается различение?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12" idx="2"/>
            <a:endCxn id="6" idx="0"/>
          </p:cNvCxnSpPr>
          <p:nvPr/>
        </p:nvCxnSpPr>
        <p:spPr>
          <a:xfrm flipH="1">
            <a:off x="2483768" y="2645623"/>
            <a:ext cx="2088232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7" idx="0"/>
          </p:cNvCxnSpPr>
          <p:nvPr/>
        </p:nvCxnSpPr>
        <p:spPr>
          <a:xfrm>
            <a:off x="4572000" y="2645623"/>
            <a:ext cx="2196244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Естественная процентная ставка (</a:t>
            </a:r>
            <a:r>
              <a:rPr lang="en-US" dirty="0" smtClean="0"/>
              <a:t>r*)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теория…</a:t>
            </a:r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8" name="Picture 7" descr="rst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8250" y="2333643"/>
            <a:ext cx="6667500" cy="3667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5852" y="5929330"/>
            <a:ext cx="6429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Т.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Любик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К.Мэттес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расчет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r*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2015 год 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14298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Естественная процентная ставка: теоретически рассчитываемый показатель, обозначающий ту реальную процентную ставку, которая наблюдается, когда экономика растет близко к своему потенциалу и находится в более-менее равновесном состоянии.</a:t>
            </a:r>
            <a:endParaRPr lang="ru-RU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…и практика</a:t>
            </a:r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66850"/>
            <a:ext cx="67056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643306" y="5357826"/>
            <a:ext cx="2714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Расчет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r*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2022 год.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№</a:t>
            </a:r>
            <a:r>
              <a:rPr lang="en-US" dirty="0" smtClean="0"/>
              <a:t>3</a:t>
            </a:r>
            <a:r>
              <a:rPr lang="ru-RU" dirty="0" smtClean="0"/>
              <a:t>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err="1" smtClean="0">
                <a:latin typeface="+mj-lt"/>
              </a:rPr>
              <a:t>Финализовано</a:t>
            </a:r>
            <a:r>
              <a:rPr lang="ru-RU" sz="1600" i="1" dirty="0" smtClean="0">
                <a:latin typeface="+mj-lt"/>
              </a:rPr>
              <a:t> рассмотрение иных экономических теорий, добавлены эволюционизм, монетаризм и </a:t>
            </a:r>
            <a:r>
              <a:rPr lang="en-US" sz="1600" i="1" dirty="0" smtClean="0">
                <a:latin typeface="+mj-lt"/>
              </a:rPr>
              <a:t>MMT.</a:t>
            </a:r>
            <a:endParaRPr lang="ru-RU" sz="1600" i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Рассмотрено понятие «Разделение труда»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Рассмотрено (в первом приближении) понятие «Воспроизводственный контур»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Дан исторических нарратив о деньгах как о необходимом условии взаимодействия контуров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научных направлений </a:t>
            </a:r>
            <a:br>
              <a:rPr lang="ru-RU" dirty="0" smtClean="0"/>
            </a:br>
            <a:r>
              <a:rPr lang="ru-RU" dirty="0" smtClean="0"/>
              <a:t>в экономике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3"/>
            <a:ext cx="5832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Автор классификации: </a:t>
            </a:r>
            <a:r>
              <a:rPr lang="ru-RU" sz="1600" b="1" dirty="0" smtClean="0">
                <a:latin typeface="+mj-lt"/>
              </a:rPr>
              <a:t>Ха </a:t>
            </a:r>
            <a:r>
              <a:rPr lang="ru-RU" sz="1600" b="1" dirty="0" err="1" smtClean="0">
                <a:latin typeface="+mj-lt"/>
              </a:rPr>
              <a:t>Джун</a:t>
            </a: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err="1" smtClean="0">
                <a:latin typeface="+mj-lt"/>
              </a:rPr>
              <a:t>Чхан</a:t>
            </a:r>
            <a:endParaRPr lang="ru-RU" sz="1600" b="1" dirty="0" smtClean="0">
              <a:latin typeface="+mj-lt"/>
            </a:endParaRP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Корейский экономист, профессор Кембриджского университета. 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Лауреат Премии Г. </a:t>
            </a:r>
            <a:r>
              <a:rPr lang="ru-RU" sz="1600" dirty="0" err="1" smtClean="0">
                <a:latin typeface="+mj-lt"/>
              </a:rPr>
              <a:t>Мюрдаля</a:t>
            </a:r>
            <a:r>
              <a:rPr lang="ru-RU" sz="1600" dirty="0" smtClean="0">
                <a:latin typeface="+mj-lt"/>
              </a:rPr>
              <a:t> (Европейская ассоциация эволюционной политической экономии, 2003) за книгу «Отбрасывая лестницу: стратегия развития в исторической перспективе» и </a:t>
            </a:r>
            <a:r>
              <a:rPr lang="ru-RU" sz="1600" dirty="0" err="1" smtClean="0">
                <a:latin typeface="+mj-lt"/>
              </a:rPr>
              <a:t>Леонтьевской</a:t>
            </a:r>
            <a:r>
              <a:rPr lang="ru-RU" sz="1600" dirty="0" smtClean="0">
                <a:latin typeface="+mj-lt"/>
              </a:rPr>
              <a:t> премии (2005).</a:t>
            </a:r>
          </a:p>
          <a:p>
            <a:endParaRPr lang="ru-RU" sz="1600" dirty="0" smtClean="0">
              <a:latin typeface="+mj-lt"/>
            </a:endParaRPr>
          </a:p>
        </p:txBody>
      </p:sp>
      <p:pic>
        <p:nvPicPr>
          <p:cNvPr id="7" name="Picture 6" descr="cha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196752"/>
            <a:ext cx="2162175" cy="24574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576" y="3717032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Библиография: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«Съедобная экономика. Простое объяснение на примерах мировой кухни»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«Как устроена экономика»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«23 тайны: то, что вам не расскажут про капитализм»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«Злые самаритяне: миф о свободной торговле и секретная история капитализма»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«Восточноазиатский опыт развития: чудо, кризис и будущее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«Глобализация, экономическое развитие и роль государства»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«Отбрасывая лестницу: стратегия развития в исторической перспективе»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Научные школы в экономике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Классическая политэкономия</a:t>
            </a:r>
            <a:r>
              <a:rPr lang="en-US" sz="1600" dirty="0" smtClean="0">
                <a:latin typeface="+mj-lt"/>
              </a:rPr>
              <a:t>: </a:t>
            </a:r>
            <a:r>
              <a:rPr lang="ru-RU" sz="1600" dirty="0" smtClean="0">
                <a:latin typeface="+mj-lt"/>
              </a:rPr>
              <a:t>рынок </a:t>
            </a:r>
            <a:r>
              <a:rPr lang="en-US" sz="1600" dirty="0" err="1" smtClean="0">
                <a:latin typeface="+mj-lt"/>
              </a:rPr>
              <a:t>uber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alles</a:t>
            </a:r>
            <a:r>
              <a:rPr lang="en-US" sz="1600" dirty="0" smtClean="0">
                <a:latin typeface="+mj-lt"/>
              </a:rPr>
              <a:t>!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Неоклассическая школа: люди знают, что делают, поэтому </a:t>
            </a:r>
            <a:r>
              <a:rPr lang="en-US" sz="1600" dirty="0" smtClean="0">
                <a:latin typeface="+mj-lt"/>
              </a:rPr>
              <a:t>DSGE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Марксизм: абстрактный труд, смена формаций и конец капитализма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Девелопментаризм</a:t>
            </a:r>
            <a:r>
              <a:rPr lang="ru-RU" sz="1600" dirty="0" smtClean="0">
                <a:latin typeface="+mj-lt"/>
              </a:rPr>
              <a:t>: развивающиеся страны не могут стать развитыми лишь рыночными методами.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Австрийская школа: никто не знает всего, потому не трогайте.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(</a:t>
            </a:r>
            <a:r>
              <a:rPr lang="ru-RU" sz="1600" dirty="0" err="1" smtClean="0">
                <a:latin typeface="+mj-lt"/>
              </a:rPr>
              <a:t>Нео</a:t>
            </a:r>
            <a:r>
              <a:rPr lang="ru-RU" sz="1600" dirty="0" smtClean="0">
                <a:latin typeface="+mj-lt"/>
              </a:rPr>
              <a:t>)</a:t>
            </a:r>
            <a:r>
              <a:rPr lang="ru-RU" sz="1600" dirty="0" err="1" smtClean="0">
                <a:latin typeface="+mj-lt"/>
              </a:rPr>
              <a:t>шумпетерианская</a:t>
            </a:r>
            <a:r>
              <a:rPr lang="ru-RU" sz="1600" dirty="0" smtClean="0">
                <a:latin typeface="+mj-lt"/>
              </a:rPr>
              <a:t> школа: созидательное разрушение </a:t>
            </a:r>
            <a:r>
              <a:rPr lang="en-US" sz="1600" dirty="0" err="1" smtClean="0">
                <a:latin typeface="+mj-lt"/>
              </a:rPr>
              <a:t>vs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бюрократия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Кейнсианство: </a:t>
            </a:r>
            <a:r>
              <a:rPr lang="en-US" sz="1600" dirty="0" smtClean="0">
                <a:latin typeface="+mj-lt"/>
              </a:rPr>
              <a:t>animal spirits</a:t>
            </a:r>
            <a:r>
              <a:rPr lang="ru-RU" sz="1600" dirty="0" smtClean="0">
                <a:latin typeface="+mj-lt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Институционалисты</a:t>
            </a:r>
            <a:r>
              <a:rPr lang="ru-RU" sz="1600" dirty="0" smtClean="0">
                <a:latin typeface="+mj-lt"/>
              </a:rPr>
              <a:t>: институт определяет все и решает все.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Бихевиоризм: моделируем поведение людей.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i="1" dirty="0" smtClean="0">
                <a:latin typeface="+mj-lt"/>
              </a:rPr>
              <a:t>Эволюционизм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i="1" dirty="0" smtClean="0">
                <a:latin typeface="+mj-lt"/>
              </a:rPr>
              <a:t>Монетаризм</a:t>
            </a:r>
            <a:r>
              <a:rPr lang="en-US" sz="1600" i="1" dirty="0" smtClean="0">
                <a:latin typeface="+mj-lt"/>
              </a:rPr>
              <a:t> (</a:t>
            </a:r>
            <a:r>
              <a:rPr lang="ru-RU" sz="1600" i="1" dirty="0" smtClean="0">
                <a:latin typeface="+mj-lt"/>
              </a:rPr>
              <a:t>часть неоклассики)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Modern Monetary Theory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Эволюционизм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err="1" smtClean="0">
                <a:latin typeface="+mj-lt"/>
              </a:rPr>
              <a:t>Торстейн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Веблен</a:t>
            </a:r>
            <a:r>
              <a:rPr lang="ru-RU" sz="1600" dirty="0" smtClean="0">
                <a:latin typeface="+mj-lt"/>
              </a:rPr>
              <a:t>, Йозеф </a:t>
            </a:r>
            <a:r>
              <a:rPr lang="ru-RU" sz="1600" dirty="0" err="1" smtClean="0">
                <a:latin typeface="+mj-lt"/>
              </a:rPr>
              <a:t>Шумпетер</a:t>
            </a:r>
            <a:r>
              <a:rPr lang="ru-RU" sz="1600" dirty="0" smtClean="0">
                <a:latin typeface="+mj-lt"/>
              </a:rPr>
              <a:t>, Ричард Нельсон, Синди </a:t>
            </a:r>
            <a:r>
              <a:rPr lang="ru-RU" sz="1600" dirty="0" err="1" smtClean="0">
                <a:latin typeface="+mj-lt"/>
              </a:rPr>
              <a:t>Уинтер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Эволюционный подход в широком смысле (эволюционное мировоззрение)  – система представлений об объекте как о постоянно изменяющемся (развивающемся);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Основные вопросы: как и почему происходят изменения;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Процесс изменений - результат взаимодействия объекта (его внутренних характеристик)  со средой. Этот  процесс открытый, ( не имеющий цели,  сознательно не направляемый) и направленный;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Один из ключевых </a:t>
            </a:r>
            <a:r>
              <a:rPr lang="ru-RU" sz="1600" dirty="0" err="1" smtClean="0">
                <a:latin typeface="+mj-lt"/>
              </a:rPr>
              <a:t>акторов</a:t>
            </a:r>
            <a:r>
              <a:rPr lang="ru-RU" sz="1600" dirty="0" smtClean="0">
                <a:latin typeface="+mj-lt"/>
              </a:rPr>
              <a:t> – фирма;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Изменения – принципиальная характеристика  реальности; динамика как не </a:t>
            </a:r>
          </a:p>
          <a:p>
            <a:r>
              <a:rPr lang="ru-RU" sz="1600" dirty="0" smtClean="0">
                <a:latin typeface="+mj-lt"/>
              </a:rPr>
              <a:t>только количественное, но и качественное изменение, изменения порождаются агентами и распространяются в ходе  взаимодействия между ними и со средой; агенты различны по поведенческим характеристикам; поведение агентов </a:t>
            </a:r>
          </a:p>
          <a:p>
            <a:r>
              <a:rPr lang="ru-RU" sz="1600" dirty="0" smtClean="0">
                <a:latin typeface="+mj-lt"/>
              </a:rPr>
              <a:t>характеризуется правилами;  среда не является нейтральной, она «отбирает» и  сама изменяется; взаимодействие среды и агентов и агентов между собой  порождает сложные эффекты,  формирует совокупность (рынок, отрасль и  т.д.);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Монетаризм (часть ортодоксии)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Милтон Фридман, Карл </a:t>
            </a:r>
            <a:r>
              <a:rPr lang="ru-RU" sz="1600" dirty="0" err="1" smtClean="0">
                <a:latin typeface="+mj-lt"/>
              </a:rPr>
              <a:t>Бруннер</a:t>
            </a:r>
            <a:r>
              <a:rPr lang="ru-RU" sz="1600" dirty="0" smtClean="0">
                <a:latin typeface="+mj-lt"/>
              </a:rPr>
              <a:t>, Алан </a:t>
            </a:r>
            <a:r>
              <a:rPr lang="ru-RU" sz="1600" dirty="0" err="1" smtClean="0">
                <a:latin typeface="+mj-lt"/>
              </a:rPr>
              <a:t>Мельтцер</a:t>
            </a:r>
            <a:r>
              <a:rPr lang="ru-RU" sz="1600" dirty="0" smtClean="0">
                <a:latin typeface="+mj-lt"/>
              </a:rPr>
              <a:t>, Анна Шварц. 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Государство – регулятор денежного обмена, и не более;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Нейтральность денег (в долгосрочном периоде рост денежного предложения не оказывает влияния на экономическую активность);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Давим инфляцию любыми способами;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Монетарное правило: денежное предложение должно расширяться с той же скоростью, что и темп роста экономики;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Долой </a:t>
            </a:r>
            <a:r>
              <a:rPr lang="ru-RU" sz="1600" dirty="0" err="1" smtClean="0">
                <a:latin typeface="+mj-lt"/>
              </a:rPr>
              <a:t>контрциклическую</a:t>
            </a:r>
            <a:r>
              <a:rPr lang="ru-RU" sz="1600" dirty="0" smtClean="0">
                <a:latin typeface="+mj-lt"/>
              </a:rPr>
              <a:t> политику;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Отказ от краткосрочной денежной политики в пользу долгосрочной;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Modern Monetary Theory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Александрия </a:t>
            </a:r>
            <a:r>
              <a:rPr lang="ru-RU" sz="1600" dirty="0" err="1" smtClean="0">
                <a:latin typeface="+mj-lt"/>
              </a:rPr>
              <a:t>Окасио-Кортес</a:t>
            </a:r>
            <a:r>
              <a:rPr lang="ru-RU" sz="1600" dirty="0" smtClean="0">
                <a:latin typeface="+mj-lt"/>
              </a:rPr>
              <a:t> (популяризатор), Жан </a:t>
            </a:r>
            <a:r>
              <a:rPr lang="ru-RU" sz="1600" dirty="0" err="1" smtClean="0">
                <a:latin typeface="+mj-lt"/>
              </a:rPr>
              <a:t>Мюскен</a:t>
            </a:r>
            <a:r>
              <a:rPr lang="ru-RU" sz="1600" dirty="0" smtClean="0">
                <a:latin typeface="+mj-lt"/>
              </a:rPr>
              <a:t>, Павлина Чернева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Государственный дефицит не является плохим по своей сути: сначала расходы,  а потом доходы и налоги;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Правительства могут создавать больше денег без угрозы экономического коллапса, деньги – общественная монополия;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Желательны и нужны полные гарантии занятости, причина безработицы – налогообложение;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Различения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126876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Замкнутость (полное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Открытость (частичное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Девелопментаристы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2204864"/>
          <a:ext cx="82809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Статические модели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(сравнительная статика)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Динамические модели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(диссиденты неоклассики –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Ромер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Кругман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Стиглиц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Австрийская школа, исторические школы,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институционализм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марксизм,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эволюционисты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Шумпетер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Веблен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Нельсон и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Уинтер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3645024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Риск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Неопределенность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австрийская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школа,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9552" y="450912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Нейтральность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Активная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роль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 (+ монетаризм),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и австрийская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MMT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5373216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Supply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марксизм, исторические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школы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Разделение труда: Адам Смит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Виды РТ: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Естественное;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Географическое;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Технологическое (внутри фирмы);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Отраслевое (внутри цепочки создания ценности)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[You name it]</a:t>
            </a: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i="1" dirty="0" smtClean="0">
                <a:latin typeface="+mj-lt"/>
              </a:rPr>
              <a:t>Отдельный ремесленник может произвести в день от 1 до 20 булавок максимум. А разделив процесс производства на 18 операций, обучив этим операциям отдельных работников и сформировав из них технологическую цепочку, мы можем произвести 48 тысяч булавок силами 10–18 менее квалифицированных рабочих. То есть производительность вырастает минимум в 240 раз – за счет разделения труда.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r>
              <a:rPr lang="ru-RU" sz="1600" b="1" dirty="0" smtClean="0">
                <a:latin typeface="+mj-lt"/>
              </a:rPr>
              <a:t>Виды РТ: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Как считать РТ?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К чему прикладывается РТ, что за объект?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Как со временем формируется/меняется РТ внутри этого объекта?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1962</TotalTime>
  <Words>1206</Words>
  <Application>Microsoft Office PowerPoint</Application>
  <PresentationFormat>On-screen Show (4:3)</PresentationFormat>
  <Paragraphs>231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Начальная</vt:lpstr>
      <vt:lpstr>Деньги, разделение труда и воспроизводственный контур</vt:lpstr>
      <vt:lpstr>Кто все эти люди?</vt:lpstr>
      <vt:lpstr>Список научных направлений  в экономике</vt:lpstr>
      <vt:lpstr>Научные школы в экономике</vt:lpstr>
      <vt:lpstr>Эволюционизм</vt:lpstr>
      <vt:lpstr>Монетаризм (часть ортодоксии)</vt:lpstr>
      <vt:lpstr>Modern Monetary Theory</vt:lpstr>
      <vt:lpstr>Различения</vt:lpstr>
      <vt:lpstr>Разделение труда: Адам Смит</vt:lpstr>
      <vt:lpstr>Почему не национальная экономика?</vt:lpstr>
      <vt:lpstr>Почему не национальная экономика?</vt:lpstr>
      <vt:lpstr>Воспроизводственный контур</vt:lpstr>
      <vt:lpstr>Воспроизводственный контур</vt:lpstr>
      <vt:lpstr>Гипотезы происхождения денег</vt:lpstr>
      <vt:lpstr>Деньги в старые времена</vt:lpstr>
      <vt:lpstr>Деньги в новое время</vt:lpstr>
      <vt:lpstr>Освоение Америки</vt:lpstr>
      <vt:lpstr>Великая ценовая депрессия  и ее последствия</vt:lpstr>
      <vt:lpstr>Криптовалюты и их предки</vt:lpstr>
      <vt:lpstr>Естественная процентная ставка (r*): теория…</vt:lpstr>
      <vt:lpstr>…и практика</vt:lpstr>
      <vt:lpstr>Лекция №3: итоги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120</cp:revision>
  <dcterms:created xsi:type="dcterms:W3CDTF">2017-12-28T16:04:44Z</dcterms:created>
  <dcterms:modified xsi:type="dcterms:W3CDTF">2023-05-11T06:23:02Z</dcterms:modified>
</cp:coreProperties>
</file>